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sldIdLst>
    <p:sldId id="256" r:id="rId2"/>
    <p:sldId id="260" r:id="rId3"/>
    <p:sldId id="258" r:id="rId4"/>
    <p:sldId id="308" r:id="rId5"/>
    <p:sldId id="309" r:id="rId6"/>
    <p:sldId id="288" r:id="rId7"/>
    <p:sldId id="319" r:id="rId8"/>
    <p:sldId id="272" r:id="rId9"/>
    <p:sldId id="274" r:id="rId10"/>
    <p:sldId id="275" r:id="rId11"/>
    <p:sldId id="261" r:id="rId12"/>
    <p:sldId id="276" r:id="rId13"/>
    <p:sldId id="277" r:id="rId14"/>
    <p:sldId id="294" r:id="rId15"/>
    <p:sldId id="295" r:id="rId16"/>
    <p:sldId id="278" r:id="rId17"/>
    <p:sldId id="263" r:id="rId18"/>
    <p:sldId id="279" r:id="rId19"/>
    <p:sldId id="257" r:id="rId20"/>
    <p:sldId id="296" r:id="rId21"/>
    <p:sldId id="283" r:id="rId22"/>
    <p:sldId id="289" r:id="rId23"/>
    <p:sldId id="290" r:id="rId24"/>
    <p:sldId id="291" r:id="rId25"/>
    <p:sldId id="292" r:id="rId26"/>
    <p:sldId id="297" r:id="rId27"/>
    <p:sldId id="293" r:id="rId28"/>
    <p:sldId id="299" r:id="rId29"/>
    <p:sldId id="300" r:id="rId30"/>
    <p:sldId id="310" r:id="rId31"/>
    <p:sldId id="301" r:id="rId32"/>
    <p:sldId id="311" r:id="rId33"/>
    <p:sldId id="303" r:id="rId34"/>
    <p:sldId id="304" r:id="rId35"/>
    <p:sldId id="305" r:id="rId36"/>
    <p:sldId id="306" r:id="rId37"/>
    <p:sldId id="307" r:id="rId38"/>
    <p:sldId id="312" r:id="rId39"/>
    <p:sldId id="313" r:id="rId40"/>
    <p:sldId id="317" r:id="rId41"/>
    <p:sldId id="318" r:id="rId42"/>
    <p:sldId id="315" r:id="rId43"/>
    <p:sldId id="316"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27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Untitled Section" id="{AC04B318-4D7E-44E9-ABE1-B3DFA0E88393}">
          <p14:sldIdLst>
            <p14:sldId id="256"/>
            <p14:sldId id="260"/>
            <p14:sldId id="258"/>
            <p14:sldId id="308"/>
            <p14:sldId id="309"/>
            <p14:sldId id="288"/>
            <p14:sldId id="319"/>
            <p14:sldId id="272"/>
            <p14:sldId id="274"/>
            <p14:sldId id="275"/>
            <p14:sldId id="261"/>
            <p14:sldId id="276"/>
            <p14:sldId id="277"/>
            <p14:sldId id="294"/>
            <p14:sldId id="295"/>
            <p14:sldId id="278"/>
            <p14:sldId id="298"/>
            <p14:sldId id="263"/>
            <p14:sldId id="279"/>
            <p14:sldId id="257"/>
            <p14:sldId id="296"/>
            <p14:sldId id="283"/>
            <p14:sldId id="289"/>
            <p14:sldId id="290"/>
            <p14:sldId id="291"/>
            <p14:sldId id="292"/>
            <p14:sldId id="297"/>
            <p14:sldId id="293"/>
            <p14:sldId id="299"/>
            <p14:sldId id="300"/>
            <p14:sldId id="310"/>
            <p14:sldId id="301"/>
            <p14:sldId id="311"/>
            <p14:sldId id="303"/>
            <p14:sldId id="304"/>
            <p14:sldId id="305"/>
            <p14:sldId id="306"/>
            <p14:sldId id="307"/>
            <p14:sldId id="312"/>
            <p14:sldId id="313"/>
            <p14:sldId id="317"/>
            <p14:sldId id="318"/>
            <p14:sldId id="315"/>
            <p14:sldId id="316"/>
            <p14:sldId id="320"/>
            <p14:sldId id="321"/>
            <p14:sldId id="322"/>
            <p14:sldId id="323"/>
            <p14:sldId id="324"/>
            <p14:sldId id="325"/>
            <p14:sldId id="326"/>
            <p14:sldId id="327"/>
            <p14:sldId id="328"/>
            <p14:sldId id="329"/>
            <p14:sldId id="330"/>
            <p14:sldId id="331"/>
            <p14:sldId id="332"/>
            <p14:sldId id="333"/>
            <p14:sldId id="334"/>
            <p14:sldId id="273"/>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0C226"/>
    <a:srgbClr val="99C63D"/>
    <a:srgbClr val="DBE9C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72" autoAdjust="0"/>
    <p:restoredTop sz="94660"/>
  </p:normalViewPr>
  <p:slideViewPr>
    <p:cSldViewPr snapToGrid="0">
      <p:cViewPr varScale="1">
        <p:scale>
          <a:sx n="90" d="100"/>
          <a:sy n="90" d="100"/>
        </p:scale>
        <p:origin x="-398" y="-6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65612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66083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D63C4-7C48-45FD-BFB2-DE8EB0E621C8}" type="slidenum">
              <a:rPr lang="en-IN" smtClean="0"/>
              <a:pPr/>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 xmlns:p14="http://schemas.microsoft.com/office/powerpoint/2010/main" val="478961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1834588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D63C4-7C48-45FD-BFB2-DE8EB0E621C8}" type="slidenum">
              <a:rPr lang="en-IN" smtClean="0"/>
              <a:pPr/>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 xmlns:p14="http://schemas.microsoft.com/office/powerpoint/2010/main" val="2575600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4162899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179991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305318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413017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883731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1022073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1625934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4177693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4196879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C12D-F82B-4AC6-803B-035EA67E037E}" type="datetimeFigureOut">
              <a:rPr lang="en-IN" smtClean="0"/>
              <a:pPr/>
              <a:t>05-08-2022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1405161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DD63C4-7C48-45FD-BFB2-DE8EB0E621C8}" type="slidenum">
              <a:rPr lang="en-IN" smtClean="0"/>
              <a:pPr/>
              <a:t>‹#›</a:t>
            </a:fld>
            <a:endParaRPr lang="en-IN"/>
          </a:p>
        </p:txBody>
      </p:sp>
      <p:sp>
        <p:nvSpPr>
          <p:cNvPr id="5" name="Date Placeholder 4"/>
          <p:cNvSpPr>
            <a:spLocks noGrp="1"/>
          </p:cNvSpPr>
          <p:nvPr>
            <p:ph type="dt" sz="half" idx="10"/>
          </p:nvPr>
        </p:nvSpPr>
        <p:spPr/>
        <p:txBody>
          <a:bodyPr/>
          <a:lstStyle/>
          <a:p>
            <a:fld id="{042BC12D-F82B-4AC6-803B-035EA67E037E}" type="datetimeFigureOut">
              <a:rPr lang="en-IN" smtClean="0"/>
              <a:pPr/>
              <a:t>05-08-2022</a:t>
            </a:fld>
            <a:endParaRPr lang="en-IN"/>
          </a:p>
        </p:txBody>
      </p:sp>
    </p:spTree>
    <p:extLst>
      <p:ext uri="{BB962C8B-B14F-4D97-AF65-F5344CB8AC3E}">
        <p14:creationId xmlns="" xmlns:p14="http://schemas.microsoft.com/office/powerpoint/2010/main" val="86503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42BC12D-F82B-4AC6-803B-035EA67E037E}" type="datetimeFigureOut">
              <a:rPr lang="en-IN" smtClean="0"/>
              <a:pPr/>
              <a:t>05-08-2022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2DD63C4-7C48-45FD-BFB2-DE8EB0E621C8}" type="slidenum">
              <a:rPr lang="en-IN" smtClean="0"/>
              <a:pPr/>
              <a:t>‹#›</a:t>
            </a:fld>
            <a:endParaRPr lang="en-IN"/>
          </a:p>
        </p:txBody>
      </p:sp>
    </p:spTree>
    <p:extLst>
      <p:ext uri="{BB962C8B-B14F-4D97-AF65-F5344CB8AC3E}">
        <p14:creationId xmlns="" xmlns:p14="http://schemas.microsoft.com/office/powerpoint/2010/main" val="2776706678"/>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eat Learning Expands to Europe, Asia Pacific, Africa and the Middle East">
            <a:extLst>
              <a:ext uri="{FF2B5EF4-FFF2-40B4-BE49-F238E27FC236}">
                <a16:creationId xmlns="" xmlns:a16="http://schemas.microsoft.com/office/drawing/2014/main" id="{ABA327CB-B736-4A0F-A49D-DB45B401C639}"/>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036872" y="643287"/>
            <a:ext cx="2717165" cy="628650"/>
          </a:xfrm>
          <a:prstGeom prst="rect">
            <a:avLst/>
          </a:prstGeom>
          <a:noFill/>
          <a:ln>
            <a:noFill/>
          </a:ln>
        </p:spPr>
      </p:pic>
      <p:pic>
        <p:nvPicPr>
          <p:cNvPr id="5" name="Picture 4" descr="Wipro | Digital, Technology, Business Solutions">
            <a:extLst>
              <a:ext uri="{FF2B5EF4-FFF2-40B4-BE49-F238E27FC236}">
                <a16:creationId xmlns="" xmlns:a16="http://schemas.microsoft.com/office/drawing/2014/main" id="{462BDA5E-A86C-40AC-9355-54483F94693C}"/>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04871" y="426117"/>
            <a:ext cx="2032000" cy="1062990"/>
          </a:xfrm>
          <a:prstGeom prst="rect">
            <a:avLst/>
          </a:prstGeom>
          <a:noFill/>
          <a:ln>
            <a:noFill/>
          </a:ln>
        </p:spPr>
      </p:pic>
      <p:sp>
        <p:nvSpPr>
          <p:cNvPr id="7" name="TextBox 6">
            <a:extLst>
              <a:ext uri="{FF2B5EF4-FFF2-40B4-BE49-F238E27FC236}">
                <a16:creationId xmlns="" xmlns:a16="http://schemas.microsoft.com/office/drawing/2014/main" id="{C7A118C1-E198-43AF-B6AC-9DCE9EE4DCA2}"/>
              </a:ext>
            </a:extLst>
          </p:cNvPr>
          <p:cNvSpPr txBox="1"/>
          <p:nvPr/>
        </p:nvSpPr>
        <p:spPr>
          <a:xfrm>
            <a:off x="1621186" y="1763501"/>
            <a:ext cx="8767483" cy="1754326"/>
          </a:xfrm>
          <a:prstGeom prst="rect">
            <a:avLst/>
          </a:prstGeom>
          <a:noFill/>
        </p:spPr>
        <p:txBody>
          <a:bodyPr wrap="square" rtlCol="0">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CAPSTONE PROJECT</a:t>
            </a:r>
          </a:p>
          <a:p>
            <a:pPr marL="0" marR="0" lvl="0" indent="457200" algn="ctr" defTabSz="914400" rtl="0" eaLnBrk="0" fontAlgn="base" latinLnBrk="0" hangingPunct="0">
              <a:lnSpc>
                <a:spcPct val="100000"/>
              </a:lnSpc>
              <a:spcBef>
                <a:spcPct val="0"/>
              </a:spcBef>
              <a:spcAft>
                <a:spcPct val="0"/>
              </a:spcAft>
              <a:buClrTx/>
              <a:buSzTx/>
              <a:buFontTx/>
              <a:buNone/>
              <a:tabLst/>
            </a:pPr>
            <a:endParaRPr lang="en-US" altLang="en-US" dirty="0">
              <a:latin typeface="Times New Roman" panose="02020603050405020304" pitchFamily="18" charset="0"/>
              <a:cs typeface="Times New Roman" panose="02020603050405020304" pitchFamily="18" charset="0"/>
            </a:endParaRPr>
          </a:p>
          <a:p>
            <a:pPr indent="457200" algn="ctr" defTabSz="914400" eaLnBrk="0" fontAlgn="base" hangingPunct="0">
              <a:spcBef>
                <a:spcPct val="0"/>
              </a:spcBef>
              <a:spcAft>
                <a:spcPct val="0"/>
              </a:spcAft>
            </a:pPr>
            <a:r>
              <a:rPr lang="en-IN" sz="1800" b="1" u="sng" dirty="0">
                <a:effectLst/>
                <a:latin typeface="Calibri" panose="020F0502020204030204" pitchFamily="34" charset="0"/>
                <a:ea typeface="Calibri" panose="020F0502020204030204" pitchFamily="34" charset="0"/>
                <a:cs typeface="Times New Roman" panose="02020603050405020304" pitchFamily="18" charset="0"/>
              </a:rPr>
              <a:t>(</a:t>
            </a:r>
            <a:r>
              <a:rPr lang="en-IN" b="1" u="sng" dirty="0">
                <a:latin typeface="Calibri" panose="020F0502020204030204" pitchFamily="34" charset="0"/>
                <a:ea typeface="Calibri" panose="020F0502020204030204" pitchFamily="34" charset="0"/>
                <a:cs typeface="Times New Roman" panose="02020603050405020304" pitchFamily="18" charset="0"/>
              </a:rPr>
              <a:t>Shop For Home</a:t>
            </a:r>
            <a:r>
              <a:rPr lang="en-IN" sz="1800" b="1" u="sng" dirty="0">
                <a:effectLst/>
                <a:latin typeface="Calibri" panose="020F0502020204030204" pitchFamily="34" charset="0"/>
                <a:ea typeface="Calibri" panose="020F0502020204030204" pitchFamily="34" charset="0"/>
                <a:cs typeface="Times New Roman" panose="02020603050405020304" pitchFamily="18" charset="0"/>
              </a:rPr>
              <a:t>)</a:t>
            </a:r>
          </a:p>
          <a:p>
            <a:pPr indent="457200" algn="ctr" defTabSz="914400" eaLnBrk="0" fontAlgn="base" hangingPunct="0">
              <a:spcBef>
                <a:spcPct val="0"/>
              </a:spcBef>
              <a:spcAft>
                <a:spcPct val="0"/>
              </a:spcAft>
            </a:pPr>
            <a:r>
              <a:rPr lang="en-IN" b="1" u="sng" dirty="0">
                <a:latin typeface="Calibri" panose="020F0502020204030204" pitchFamily="34" charset="0"/>
                <a:ea typeface="Calibri" panose="020F0502020204030204" pitchFamily="34" charset="0"/>
                <a:cs typeface="Times New Roman" panose="02020603050405020304" pitchFamily="18" charset="0"/>
              </a:rPr>
              <a:t>SPRINT 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Submitted by:</a:t>
            </a:r>
          </a:p>
        </p:txBody>
      </p:sp>
      <p:sp>
        <p:nvSpPr>
          <p:cNvPr id="9" name="TextBox 8">
            <a:extLst>
              <a:ext uri="{FF2B5EF4-FFF2-40B4-BE49-F238E27FC236}">
                <a16:creationId xmlns="" xmlns:a16="http://schemas.microsoft.com/office/drawing/2014/main" id="{F0E765FB-8BF5-4D5D-9218-2C8B925F67F8}"/>
              </a:ext>
            </a:extLst>
          </p:cNvPr>
          <p:cNvSpPr txBox="1"/>
          <p:nvPr/>
        </p:nvSpPr>
        <p:spPr>
          <a:xfrm>
            <a:off x="2438400" y="5235392"/>
            <a:ext cx="6517341" cy="1971374"/>
          </a:xfrm>
          <a:prstGeom prst="rect">
            <a:avLst/>
          </a:prstGeom>
          <a:noFill/>
        </p:spPr>
        <p:txBody>
          <a:bodyPr wrap="square" rtlCol="0">
            <a:spAutoFit/>
          </a:bodyPr>
          <a:lstStyle/>
          <a:p>
            <a:pPr algn="ctr">
              <a:lnSpc>
                <a:spcPct val="107000"/>
              </a:lnSpc>
              <a:spcAft>
                <a:spcPts val="800"/>
              </a:spcAft>
            </a:pP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Under the Guidance of</a:t>
            </a:r>
          </a:p>
          <a:p>
            <a:pPr algn="ct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NEERAJ KUMAR KHERIA</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380105013"/>
              </p:ext>
            </p:extLst>
          </p:nvPr>
        </p:nvGraphicFramePr>
        <p:xfrm>
          <a:off x="2240616" y="3472390"/>
          <a:ext cx="6715125" cy="1678732"/>
        </p:xfrm>
        <a:graphic>
          <a:graphicData uri="http://schemas.openxmlformats.org/drawingml/2006/table">
            <a:tbl>
              <a:tblPr firstRow="1" bandRow="1">
                <a:tableStyleId>{F5AB1C69-6EDB-4FF4-983F-18BD219EF322}</a:tableStyleId>
              </a:tblPr>
              <a:tblGrid>
                <a:gridCol w="2047875">
                  <a:extLst>
                    <a:ext uri="{9D8B030D-6E8A-4147-A177-3AD203B41FA5}">
                      <a16:colId xmlns="" xmlns:a16="http://schemas.microsoft.com/office/drawing/2014/main" val="20000"/>
                    </a:ext>
                  </a:extLst>
                </a:gridCol>
                <a:gridCol w="2771775">
                  <a:extLst>
                    <a:ext uri="{9D8B030D-6E8A-4147-A177-3AD203B41FA5}">
                      <a16:colId xmlns="" xmlns:a16="http://schemas.microsoft.com/office/drawing/2014/main" val="20001"/>
                    </a:ext>
                  </a:extLst>
                </a:gridCol>
                <a:gridCol w="1895475">
                  <a:extLst>
                    <a:ext uri="{9D8B030D-6E8A-4147-A177-3AD203B41FA5}">
                      <a16:colId xmlns="" xmlns:a16="http://schemas.microsoft.com/office/drawing/2014/main" val="20002"/>
                    </a:ext>
                  </a:extLst>
                </a:gridCol>
              </a:tblGrid>
              <a:tr h="419683">
                <a:tc>
                  <a:txBody>
                    <a:bodyPr/>
                    <a:lstStyle/>
                    <a:p>
                      <a:pPr>
                        <a:lnSpc>
                          <a:spcPct val="107000"/>
                        </a:lnSpc>
                        <a:spcAft>
                          <a:spcPts val="800"/>
                        </a:spcAft>
                      </a:pPr>
                      <a:r>
                        <a:rPr lang="en-IN" sz="1200" b="1" i="1" dirty="0">
                          <a:solidFill>
                            <a:srgbClr val="002060"/>
                          </a:solidFill>
                          <a:effectLst/>
                          <a:latin typeface="+mn-lt"/>
                          <a:ea typeface="+mn-ea"/>
                          <a:cs typeface="+mn-cs"/>
                        </a:rPr>
                        <a:t>  Rajnish Anand</a:t>
                      </a:r>
                      <a:endParaRPr lang="en-IN" sz="1200" b="1"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nSpc>
                          <a:spcPct val="107000"/>
                        </a:lnSpc>
                        <a:spcBef>
                          <a:spcPts val="1200"/>
                        </a:spcBef>
                        <a:spcAft>
                          <a:spcPts val="800"/>
                        </a:spcAft>
                      </a:pPr>
                      <a:r>
                        <a:rPr lang="en-IN" sz="1200" b="1" i="1" dirty="0">
                          <a:solidFill>
                            <a:srgbClr val="002060"/>
                          </a:solidFill>
                          <a:effectLst/>
                        </a:rPr>
                        <a:t>   18bcs3113@cuchd.in</a:t>
                      </a:r>
                      <a:endParaRPr lang="en-IN" sz="1200" b="1"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rowSpan="4">
                  <a:txBody>
                    <a:bodyPr/>
                    <a:lstStyle/>
                    <a:p>
                      <a:pPr>
                        <a:lnSpc>
                          <a:spcPct val="107000"/>
                        </a:lnSpc>
                        <a:spcAft>
                          <a:spcPts val="800"/>
                        </a:spcAft>
                      </a:pPr>
                      <a:r>
                        <a:rPr lang="en-IN" sz="1200" b="1" i="1" dirty="0">
                          <a:solidFill>
                            <a:srgbClr val="002060"/>
                          </a:solidFill>
                          <a:effectLst/>
                        </a:rPr>
                        <a:t>      Group c1</a:t>
                      </a:r>
                      <a:endParaRPr lang="en-IN" sz="1200" b="1"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 xmlns:a16="http://schemas.microsoft.com/office/drawing/2014/main" val="10000"/>
                  </a:ext>
                </a:extLst>
              </a:tr>
              <a:tr h="419683">
                <a:tc>
                  <a:txBody>
                    <a:bodyPr/>
                    <a:lstStyle/>
                    <a:p>
                      <a:pPr algn="ctr" fontAlgn="ctr"/>
                      <a:r>
                        <a:rPr lang="en-IN" sz="1100" b="0" i="0" u="none" strike="noStrike" dirty="0">
                          <a:solidFill>
                            <a:srgbClr val="000000"/>
                          </a:solidFill>
                          <a:effectLst/>
                          <a:latin typeface="Calibri" panose="020F0502020204030204" pitchFamily="34" charset="0"/>
                        </a:rPr>
                        <a:t>Lakshmi Bhavya </a:t>
                      </a:r>
                      <a:r>
                        <a:rPr lang="en-IN" sz="1100" b="0" i="0" u="none" strike="noStrike" dirty="0" err="1">
                          <a:solidFill>
                            <a:srgbClr val="000000"/>
                          </a:solidFill>
                          <a:effectLst/>
                          <a:latin typeface="Calibri" panose="020F0502020204030204" pitchFamily="34" charset="0"/>
                        </a:rPr>
                        <a:t>Annapureddy</a:t>
                      </a:r>
                      <a:endParaRPr lang="en-IN" sz="1100" b="0" i="0" u="none" strike="noStrike" dirty="0">
                        <a:solidFill>
                          <a:srgbClr val="000000"/>
                        </a:solidFill>
                        <a:effectLst/>
                        <a:latin typeface="Calibri" panose="020F0502020204030204" pitchFamily="34" charset="0"/>
                      </a:endParaRPr>
                    </a:p>
                  </a:txBody>
                  <a:tcPr marL="6350" marR="6350" marT="6350" anchor="ctr"/>
                </a:tc>
                <a:tc>
                  <a:txBody>
                    <a:bodyPr/>
                    <a:lstStyle/>
                    <a:p>
                      <a:pPr algn="ctr" fontAlgn="ctr"/>
                      <a:r>
                        <a:rPr lang="en-IN" sz="1100" b="0" i="0" u="none" strike="noStrike" dirty="0">
                          <a:solidFill>
                            <a:srgbClr val="000000"/>
                          </a:solidFill>
                          <a:effectLst/>
                          <a:latin typeface="Calibri" panose="020F0502020204030204" pitchFamily="34" charset="0"/>
                        </a:rPr>
                        <a:t>bhavyaannapureddy@gmail.com</a:t>
                      </a:r>
                    </a:p>
                  </a:txBody>
                  <a:tcPr marL="6350" marR="6350" marT="6350" anchor="ctr"/>
                </a:tc>
                <a:tc vMerge="1">
                  <a:txBody>
                    <a:bodyPr/>
                    <a:lstStyle/>
                    <a:p>
                      <a:endParaRPr lang="en-IN"/>
                    </a:p>
                  </a:txBody>
                  <a:tcPr/>
                </a:tc>
                <a:extLst>
                  <a:ext uri="{0D108BD9-81ED-4DB2-BD59-A6C34878D82A}">
                    <a16:rowId xmlns="" xmlns:a16="http://schemas.microsoft.com/office/drawing/2014/main" val="10001"/>
                  </a:ext>
                </a:extLst>
              </a:tr>
              <a:tr h="419683">
                <a:tc>
                  <a:txBody>
                    <a:bodyPr/>
                    <a:lstStyle/>
                    <a:p>
                      <a:pPr algn="ctr" fontAlgn="ctr"/>
                      <a:r>
                        <a:rPr lang="en-IN" sz="1100" b="0" i="0" u="none" strike="noStrike" dirty="0">
                          <a:solidFill>
                            <a:srgbClr val="000000"/>
                          </a:solidFill>
                          <a:effectLst/>
                          <a:latin typeface="Calibri" panose="020F0502020204030204" pitchFamily="34" charset="0"/>
                        </a:rPr>
                        <a:t>Vivek Vilas </a:t>
                      </a:r>
                      <a:r>
                        <a:rPr lang="en-IN" sz="1100" b="0" i="0" u="none" strike="noStrike" dirty="0" err="1">
                          <a:solidFill>
                            <a:srgbClr val="000000"/>
                          </a:solidFill>
                          <a:effectLst/>
                          <a:latin typeface="Calibri" panose="020F0502020204030204" pitchFamily="34" charset="0"/>
                        </a:rPr>
                        <a:t>Salunke</a:t>
                      </a:r>
                      <a:endParaRPr lang="en-IN" sz="1100" b="0" i="0" u="none" strike="noStrike" dirty="0">
                        <a:solidFill>
                          <a:srgbClr val="000000"/>
                        </a:solidFill>
                        <a:effectLst/>
                        <a:latin typeface="Calibri" panose="020F0502020204030204" pitchFamily="34" charset="0"/>
                      </a:endParaRPr>
                    </a:p>
                  </a:txBody>
                  <a:tcPr marL="6350" marR="6350" marT="6350" anchor="ctr"/>
                </a:tc>
                <a:tc>
                  <a:txBody>
                    <a:bodyPr/>
                    <a:lstStyle/>
                    <a:p>
                      <a:pPr algn="ctr" fontAlgn="ctr"/>
                      <a:r>
                        <a:rPr lang="en-IN" sz="1100" b="0" i="0" u="none" strike="noStrike" dirty="0">
                          <a:solidFill>
                            <a:srgbClr val="000000"/>
                          </a:solidFill>
                          <a:effectLst/>
                          <a:latin typeface="Calibri" panose="020F0502020204030204" pitchFamily="34" charset="0"/>
                        </a:rPr>
                        <a:t>viveksalunke.me@gmail.com</a:t>
                      </a:r>
                    </a:p>
                  </a:txBody>
                  <a:tcPr marL="6350" marR="6350" marT="6350" anchor="ctr"/>
                </a:tc>
                <a:tc vMerge="1">
                  <a:txBody>
                    <a:bodyPr/>
                    <a:lstStyle/>
                    <a:p>
                      <a:endParaRPr lang="en-IN"/>
                    </a:p>
                  </a:txBody>
                  <a:tcPr/>
                </a:tc>
                <a:extLst>
                  <a:ext uri="{0D108BD9-81ED-4DB2-BD59-A6C34878D82A}">
                    <a16:rowId xmlns="" xmlns:a16="http://schemas.microsoft.com/office/drawing/2014/main" val="10002"/>
                  </a:ext>
                </a:extLst>
              </a:tr>
              <a:tr h="419683">
                <a:tc>
                  <a:txBody>
                    <a:bodyPr/>
                    <a:lstStyle/>
                    <a:p>
                      <a:pPr algn="ctr" fontAlgn="ctr"/>
                      <a:r>
                        <a:rPr lang="en-IN" sz="1100" b="0" i="0" u="none" strike="noStrike" dirty="0">
                          <a:solidFill>
                            <a:srgbClr val="000000"/>
                          </a:solidFill>
                          <a:effectLst/>
                          <a:latin typeface="Calibri" panose="020F0502020204030204" pitchFamily="34" charset="0"/>
                        </a:rPr>
                        <a:t>Pinnamaraju Sai </a:t>
                      </a:r>
                      <a:r>
                        <a:rPr lang="en-IN" sz="1100" b="0" i="0" u="none" strike="noStrike" dirty="0" err="1">
                          <a:solidFill>
                            <a:srgbClr val="000000"/>
                          </a:solidFill>
                          <a:effectLst/>
                          <a:latin typeface="Calibri" panose="020F0502020204030204" pitchFamily="34" charset="0"/>
                        </a:rPr>
                        <a:t>Poojitha</a:t>
                      </a:r>
                      <a:endParaRPr lang="en-IN" sz="1100" b="0" i="0" u="none" strike="noStrike" dirty="0">
                        <a:solidFill>
                          <a:srgbClr val="000000"/>
                        </a:solidFill>
                        <a:effectLst/>
                        <a:latin typeface="Calibri" panose="020F0502020204030204" pitchFamily="34" charset="0"/>
                      </a:endParaRPr>
                    </a:p>
                  </a:txBody>
                  <a:tcPr marL="6350" marR="6350" marT="6350" anchor="ctr"/>
                </a:tc>
                <a:tc>
                  <a:txBody>
                    <a:bodyPr/>
                    <a:lstStyle/>
                    <a:p>
                      <a:pPr>
                        <a:lnSpc>
                          <a:spcPct val="107000"/>
                        </a:lnSpc>
                        <a:spcAft>
                          <a:spcPts val="800"/>
                        </a:spcAft>
                      </a:pPr>
                      <a:r>
                        <a:rPr lang="en-IN" sz="1200" b="1" i="1" dirty="0">
                          <a:solidFill>
                            <a:srgbClr val="002060"/>
                          </a:solidFill>
                          <a:effectLst/>
                        </a:rPr>
                        <a:t>   poojapinnamaraju2001@gmail.com</a:t>
                      </a:r>
                      <a:endParaRPr lang="en-IN" sz="1200" b="1"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vMerge="1">
                  <a:txBody>
                    <a:bodyPr/>
                    <a:lstStyle/>
                    <a:p>
                      <a:endParaRPr lang="en-IN"/>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775561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695327" y="528129"/>
            <a:ext cx="8134348" cy="5948871"/>
          </a:xfrm>
        </p:spPr>
      </p:pic>
    </p:spTree>
    <p:extLst>
      <p:ext uri="{BB962C8B-B14F-4D97-AF65-F5344CB8AC3E}">
        <p14:creationId xmlns="" xmlns:p14="http://schemas.microsoft.com/office/powerpoint/2010/main" val="1803877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F94A88-EDCF-4F38-BF02-84F81D5E6316}"/>
              </a:ext>
            </a:extLst>
          </p:cNvPr>
          <p:cNvSpPr>
            <a:spLocks noGrp="1"/>
          </p:cNvSpPr>
          <p:nvPr>
            <p:ph type="title"/>
          </p:nvPr>
        </p:nvSpPr>
        <p:spPr>
          <a:xfrm>
            <a:off x="3901798" y="104275"/>
            <a:ext cx="6140561" cy="1179094"/>
          </a:xfrm>
        </p:spPr>
        <p:txBody>
          <a:bodyPr>
            <a:normAutofit/>
          </a:bodyPr>
          <a:lstStyle/>
          <a:p>
            <a:r>
              <a:rPr lang="en-IN" sz="3200" b="1" i="1" u="sng" strike="noStrike" baseline="0" dirty="0">
                <a:solidFill>
                  <a:schemeClr val="accent1">
                    <a:lumMod val="50000"/>
                  </a:schemeClr>
                </a:solidFill>
                <a:latin typeface="Times New Roman" panose="02020603050405020304" pitchFamily="18" charset="0"/>
                <a:cs typeface="Times New Roman" panose="02020603050405020304" pitchFamily="18" charset="0"/>
              </a:rPr>
              <a:t>PROJECT OVERVIEW</a:t>
            </a:r>
            <a:endParaRPr lang="en-IN" sz="3200" b="1" i="1" u="sng"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 xmlns:a16="http://schemas.microsoft.com/office/drawing/2014/main" id="{8A3503F3-0F5F-4618-9811-F5C06C2923EC}"/>
              </a:ext>
            </a:extLst>
          </p:cNvPr>
          <p:cNvSpPr/>
          <p:nvPr/>
        </p:nvSpPr>
        <p:spPr>
          <a:xfrm>
            <a:off x="1828282" y="280500"/>
            <a:ext cx="975003" cy="770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Shop From Home</a:t>
            </a:r>
          </a:p>
        </p:txBody>
      </p:sp>
      <p:sp>
        <p:nvSpPr>
          <p:cNvPr id="5" name="Oval 4">
            <a:extLst>
              <a:ext uri="{FF2B5EF4-FFF2-40B4-BE49-F238E27FC236}">
                <a16:creationId xmlns="" xmlns:a16="http://schemas.microsoft.com/office/drawing/2014/main" id="{3E0746F6-EE94-4409-9EFE-77C7EDF87ADE}"/>
              </a:ext>
            </a:extLst>
          </p:cNvPr>
          <p:cNvSpPr/>
          <p:nvPr/>
        </p:nvSpPr>
        <p:spPr>
          <a:xfrm>
            <a:off x="853279" y="1387522"/>
            <a:ext cx="975003" cy="770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User Login</a:t>
            </a:r>
          </a:p>
        </p:txBody>
      </p:sp>
      <p:sp>
        <p:nvSpPr>
          <p:cNvPr id="6" name="Oval 5">
            <a:extLst>
              <a:ext uri="{FF2B5EF4-FFF2-40B4-BE49-F238E27FC236}">
                <a16:creationId xmlns="" xmlns:a16="http://schemas.microsoft.com/office/drawing/2014/main" id="{7E49812C-EB92-4CE7-8B47-E26C7BEC0E32}"/>
              </a:ext>
            </a:extLst>
          </p:cNvPr>
          <p:cNvSpPr/>
          <p:nvPr/>
        </p:nvSpPr>
        <p:spPr>
          <a:xfrm>
            <a:off x="3103815" y="1283374"/>
            <a:ext cx="1624632" cy="705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Resister</a:t>
            </a:r>
          </a:p>
        </p:txBody>
      </p:sp>
      <p:sp>
        <p:nvSpPr>
          <p:cNvPr id="7" name="Oval 6">
            <a:extLst>
              <a:ext uri="{FF2B5EF4-FFF2-40B4-BE49-F238E27FC236}">
                <a16:creationId xmlns="" xmlns:a16="http://schemas.microsoft.com/office/drawing/2014/main" id="{61C639AF-167B-4100-BC98-BA84B5C04B15}"/>
              </a:ext>
            </a:extLst>
          </p:cNvPr>
          <p:cNvSpPr/>
          <p:nvPr/>
        </p:nvSpPr>
        <p:spPr>
          <a:xfrm>
            <a:off x="2872564" y="3964111"/>
            <a:ext cx="975003" cy="770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Cart</a:t>
            </a:r>
          </a:p>
        </p:txBody>
      </p:sp>
      <p:sp>
        <p:nvSpPr>
          <p:cNvPr id="8" name="Oval 7">
            <a:extLst>
              <a:ext uri="{FF2B5EF4-FFF2-40B4-BE49-F238E27FC236}">
                <a16:creationId xmlns="" xmlns:a16="http://schemas.microsoft.com/office/drawing/2014/main" id="{224FA60A-9011-49CC-A94C-4C4F773115AD}"/>
              </a:ext>
            </a:extLst>
          </p:cNvPr>
          <p:cNvSpPr/>
          <p:nvPr/>
        </p:nvSpPr>
        <p:spPr>
          <a:xfrm>
            <a:off x="1828282" y="3753851"/>
            <a:ext cx="975003" cy="770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Search</a:t>
            </a:r>
          </a:p>
        </p:txBody>
      </p:sp>
      <p:sp>
        <p:nvSpPr>
          <p:cNvPr id="9" name="Oval 8">
            <a:extLst>
              <a:ext uri="{FF2B5EF4-FFF2-40B4-BE49-F238E27FC236}">
                <a16:creationId xmlns="" xmlns:a16="http://schemas.microsoft.com/office/drawing/2014/main" id="{F74DA2AE-B5C5-4B7F-A4C4-AE3CFE3089DA}"/>
              </a:ext>
            </a:extLst>
          </p:cNvPr>
          <p:cNvSpPr/>
          <p:nvPr/>
        </p:nvSpPr>
        <p:spPr>
          <a:xfrm>
            <a:off x="689695" y="3789491"/>
            <a:ext cx="1093144" cy="6987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Wishlist</a:t>
            </a:r>
          </a:p>
        </p:txBody>
      </p:sp>
      <p:sp>
        <p:nvSpPr>
          <p:cNvPr id="10" name="Oval 9">
            <a:extLst>
              <a:ext uri="{FF2B5EF4-FFF2-40B4-BE49-F238E27FC236}">
                <a16:creationId xmlns="" xmlns:a16="http://schemas.microsoft.com/office/drawing/2014/main" id="{580F8F1A-F64E-4D04-AB01-96C8DD6931E4}"/>
              </a:ext>
            </a:extLst>
          </p:cNvPr>
          <p:cNvSpPr/>
          <p:nvPr/>
        </p:nvSpPr>
        <p:spPr>
          <a:xfrm>
            <a:off x="2683368" y="2287305"/>
            <a:ext cx="1620887" cy="770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Login Successfully</a:t>
            </a:r>
          </a:p>
        </p:txBody>
      </p:sp>
      <p:sp>
        <p:nvSpPr>
          <p:cNvPr id="11" name="Oval 10">
            <a:extLst>
              <a:ext uri="{FF2B5EF4-FFF2-40B4-BE49-F238E27FC236}">
                <a16:creationId xmlns="" xmlns:a16="http://schemas.microsoft.com/office/drawing/2014/main" id="{7FBF248D-C70F-41AB-AA7D-EEC631198F62}"/>
              </a:ext>
            </a:extLst>
          </p:cNvPr>
          <p:cNvSpPr/>
          <p:nvPr/>
        </p:nvSpPr>
        <p:spPr>
          <a:xfrm>
            <a:off x="3916131" y="3648075"/>
            <a:ext cx="1400519" cy="770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Checkout</a:t>
            </a:r>
          </a:p>
        </p:txBody>
      </p:sp>
      <p:cxnSp>
        <p:nvCxnSpPr>
          <p:cNvPr id="18" name="Straight Arrow Connector 17">
            <a:extLst>
              <a:ext uri="{FF2B5EF4-FFF2-40B4-BE49-F238E27FC236}">
                <a16:creationId xmlns="" xmlns:a16="http://schemas.microsoft.com/office/drawing/2014/main" id="{EE00CEDC-483F-4145-9844-1412343B8B6C}"/>
              </a:ext>
            </a:extLst>
          </p:cNvPr>
          <p:cNvCxnSpPr>
            <a:cxnSpLocks/>
            <a:stCxn id="4" idx="3"/>
          </p:cNvCxnSpPr>
          <p:nvPr/>
        </p:nvCxnSpPr>
        <p:spPr>
          <a:xfrm flipH="1">
            <a:off x="1605656" y="937752"/>
            <a:ext cx="365415" cy="561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 xmlns:a16="http://schemas.microsoft.com/office/drawing/2014/main" id="{E3EE331A-F324-4D24-96D1-55CCFCECAD7B}"/>
              </a:ext>
            </a:extLst>
          </p:cNvPr>
          <p:cNvCxnSpPr>
            <a:cxnSpLocks/>
            <a:stCxn id="4" idx="5"/>
          </p:cNvCxnSpPr>
          <p:nvPr/>
        </p:nvCxnSpPr>
        <p:spPr>
          <a:xfrm>
            <a:off x="2660501" y="937752"/>
            <a:ext cx="489027" cy="561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 xmlns:a16="http://schemas.microsoft.com/office/drawing/2014/main" id="{10B7FDBF-1F4A-485E-B177-63055502A976}"/>
              </a:ext>
            </a:extLst>
          </p:cNvPr>
          <p:cNvCxnSpPr>
            <a:cxnSpLocks/>
          </p:cNvCxnSpPr>
          <p:nvPr/>
        </p:nvCxnSpPr>
        <p:spPr>
          <a:xfrm>
            <a:off x="1807410" y="2055591"/>
            <a:ext cx="895285" cy="5721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 xmlns:a16="http://schemas.microsoft.com/office/drawing/2014/main" id="{EC60DB30-79CC-41F9-85C5-F1B63610DCC0}"/>
              </a:ext>
            </a:extLst>
          </p:cNvPr>
          <p:cNvCxnSpPr>
            <a:cxnSpLocks/>
          </p:cNvCxnSpPr>
          <p:nvPr/>
        </p:nvCxnSpPr>
        <p:spPr>
          <a:xfrm flipH="1">
            <a:off x="1462698" y="2876067"/>
            <a:ext cx="1220670" cy="9012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 xmlns:a16="http://schemas.microsoft.com/office/drawing/2014/main" id="{66D9116F-0069-4CD5-9FE9-05AFE3C41E88}"/>
              </a:ext>
            </a:extLst>
          </p:cNvPr>
          <p:cNvCxnSpPr>
            <a:cxnSpLocks/>
          </p:cNvCxnSpPr>
          <p:nvPr/>
        </p:nvCxnSpPr>
        <p:spPr>
          <a:xfrm flipH="1">
            <a:off x="2502756" y="3057326"/>
            <a:ext cx="601059" cy="7166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 xmlns:a16="http://schemas.microsoft.com/office/drawing/2014/main" id="{EAE9D416-837B-425E-8F79-771F8DA4B2B8}"/>
              </a:ext>
            </a:extLst>
          </p:cNvPr>
          <p:cNvCxnSpPr>
            <a:cxnSpLocks/>
          </p:cNvCxnSpPr>
          <p:nvPr/>
        </p:nvCxnSpPr>
        <p:spPr>
          <a:xfrm>
            <a:off x="3377779" y="3069749"/>
            <a:ext cx="0" cy="882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 xmlns:a16="http://schemas.microsoft.com/office/drawing/2014/main" id="{E2C7E4DC-4353-4BC1-A78B-2E8CD0C59114}"/>
              </a:ext>
            </a:extLst>
          </p:cNvPr>
          <p:cNvCxnSpPr>
            <a:cxnSpLocks/>
          </p:cNvCxnSpPr>
          <p:nvPr/>
        </p:nvCxnSpPr>
        <p:spPr>
          <a:xfrm>
            <a:off x="3921317" y="3005320"/>
            <a:ext cx="460183" cy="6427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Rectangle: Rounded Corners 55">
            <a:extLst>
              <a:ext uri="{FF2B5EF4-FFF2-40B4-BE49-F238E27FC236}">
                <a16:creationId xmlns="" xmlns:a16="http://schemas.microsoft.com/office/drawing/2014/main" id="{9F7E5DD8-9D78-4948-AD75-C6AE75891362}"/>
              </a:ext>
            </a:extLst>
          </p:cNvPr>
          <p:cNvSpPr/>
          <p:nvPr/>
        </p:nvSpPr>
        <p:spPr>
          <a:xfrm>
            <a:off x="934052" y="5170328"/>
            <a:ext cx="5119518" cy="760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External </a:t>
            </a:r>
            <a:br>
              <a:rPr lang="en-IN" sz="2800" dirty="0"/>
            </a:br>
            <a:r>
              <a:rPr lang="en-IN" sz="2800" dirty="0"/>
              <a:t>Api</a:t>
            </a:r>
          </a:p>
        </p:txBody>
      </p:sp>
      <p:sp>
        <p:nvSpPr>
          <p:cNvPr id="57" name="Cylinder 56">
            <a:extLst>
              <a:ext uri="{FF2B5EF4-FFF2-40B4-BE49-F238E27FC236}">
                <a16:creationId xmlns="" xmlns:a16="http://schemas.microsoft.com/office/drawing/2014/main" id="{2256ED30-ACC1-4790-B0B5-EAFE66738970}"/>
              </a:ext>
            </a:extLst>
          </p:cNvPr>
          <p:cNvSpPr/>
          <p:nvPr/>
        </p:nvSpPr>
        <p:spPr>
          <a:xfrm>
            <a:off x="8509635" y="4552160"/>
            <a:ext cx="801370" cy="147913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DB</a:t>
            </a:r>
          </a:p>
        </p:txBody>
      </p:sp>
      <p:sp>
        <p:nvSpPr>
          <p:cNvPr id="58" name="Rectangle: Beveled 57">
            <a:extLst>
              <a:ext uri="{FF2B5EF4-FFF2-40B4-BE49-F238E27FC236}">
                <a16:creationId xmlns="" xmlns:a16="http://schemas.microsoft.com/office/drawing/2014/main" id="{E80FB68C-D0B6-4484-BCD7-3069ED4B0B15}"/>
              </a:ext>
            </a:extLst>
          </p:cNvPr>
          <p:cNvSpPr/>
          <p:nvPr/>
        </p:nvSpPr>
        <p:spPr>
          <a:xfrm>
            <a:off x="8105776" y="2341682"/>
            <a:ext cx="1962150" cy="167163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API</a:t>
            </a:r>
          </a:p>
          <a:p>
            <a:pPr algn="ctr"/>
            <a:r>
              <a:rPr lang="en-IN" sz="2400" dirty="0"/>
              <a:t>Authentication</a:t>
            </a:r>
          </a:p>
        </p:txBody>
      </p:sp>
      <p:cxnSp>
        <p:nvCxnSpPr>
          <p:cNvPr id="60" name="Straight Arrow Connector 59">
            <a:extLst>
              <a:ext uri="{FF2B5EF4-FFF2-40B4-BE49-F238E27FC236}">
                <a16:creationId xmlns="" xmlns:a16="http://schemas.microsoft.com/office/drawing/2014/main" id="{29413D5F-3729-4CE4-BF68-7268D6F591C0}"/>
              </a:ext>
            </a:extLst>
          </p:cNvPr>
          <p:cNvCxnSpPr>
            <a:cxnSpLocks/>
          </p:cNvCxnSpPr>
          <p:nvPr/>
        </p:nvCxnSpPr>
        <p:spPr>
          <a:xfrm flipH="1">
            <a:off x="1279990" y="2130722"/>
            <a:ext cx="1" cy="397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Oval 63">
            <a:extLst>
              <a:ext uri="{FF2B5EF4-FFF2-40B4-BE49-F238E27FC236}">
                <a16:creationId xmlns="" xmlns:a16="http://schemas.microsoft.com/office/drawing/2014/main" id="{304549E6-3785-4365-8980-CD12E7789B9A}"/>
              </a:ext>
            </a:extLst>
          </p:cNvPr>
          <p:cNvSpPr/>
          <p:nvPr/>
        </p:nvSpPr>
        <p:spPr>
          <a:xfrm>
            <a:off x="644091" y="2528345"/>
            <a:ext cx="1622848" cy="770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Credential's mismatch</a:t>
            </a:r>
          </a:p>
        </p:txBody>
      </p:sp>
      <p:cxnSp>
        <p:nvCxnSpPr>
          <p:cNvPr id="74" name="Straight Arrow Connector 73">
            <a:extLst>
              <a:ext uri="{FF2B5EF4-FFF2-40B4-BE49-F238E27FC236}">
                <a16:creationId xmlns="" xmlns:a16="http://schemas.microsoft.com/office/drawing/2014/main" id="{05FFCD82-AF46-4C7E-8ABE-717FCC56F0B1}"/>
              </a:ext>
            </a:extLst>
          </p:cNvPr>
          <p:cNvCxnSpPr>
            <a:cxnSpLocks/>
          </p:cNvCxnSpPr>
          <p:nvPr/>
        </p:nvCxnSpPr>
        <p:spPr>
          <a:xfrm flipV="1">
            <a:off x="4721575" y="2899612"/>
            <a:ext cx="3081188" cy="27489"/>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 xmlns:a16="http://schemas.microsoft.com/office/drawing/2014/main" id="{2D404746-AE7F-4216-88ED-E47408F0F188}"/>
              </a:ext>
            </a:extLst>
          </p:cNvPr>
          <p:cNvCxnSpPr>
            <a:cxnSpLocks/>
          </p:cNvCxnSpPr>
          <p:nvPr/>
        </p:nvCxnSpPr>
        <p:spPr>
          <a:xfrm>
            <a:off x="4721575" y="3309786"/>
            <a:ext cx="3081188" cy="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 xmlns:a16="http://schemas.microsoft.com/office/drawing/2014/main" id="{EF524BCC-9A51-4CDB-AB15-BE8873766568}"/>
              </a:ext>
            </a:extLst>
          </p:cNvPr>
          <p:cNvCxnSpPr>
            <a:cxnSpLocks/>
          </p:cNvCxnSpPr>
          <p:nvPr/>
        </p:nvCxnSpPr>
        <p:spPr>
          <a:xfrm>
            <a:off x="8895715" y="3999871"/>
            <a:ext cx="0" cy="5401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 xmlns:a16="http://schemas.microsoft.com/office/drawing/2014/main" id="{DF21F527-E4A9-403B-9F86-5130AB628DC4}"/>
              </a:ext>
            </a:extLst>
          </p:cNvPr>
          <p:cNvCxnSpPr>
            <a:cxnSpLocks/>
          </p:cNvCxnSpPr>
          <p:nvPr/>
        </p:nvCxnSpPr>
        <p:spPr>
          <a:xfrm>
            <a:off x="1231537" y="4517484"/>
            <a:ext cx="4730" cy="6528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 xmlns:a16="http://schemas.microsoft.com/office/drawing/2014/main" id="{A6AA358A-C57E-4EFC-8B27-7809F833AEFE}"/>
              </a:ext>
            </a:extLst>
          </p:cNvPr>
          <p:cNvCxnSpPr>
            <a:cxnSpLocks/>
          </p:cNvCxnSpPr>
          <p:nvPr/>
        </p:nvCxnSpPr>
        <p:spPr>
          <a:xfrm flipH="1">
            <a:off x="2294912" y="4536534"/>
            <a:ext cx="3532" cy="633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 xmlns:a16="http://schemas.microsoft.com/office/drawing/2014/main" id="{DF64F9EA-E6B5-4E6F-82A7-3FF3BB85F0FF}"/>
              </a:ext>
            </a:extLst>
          </p:cNvPr>
          <p:cNvCxnSpPr>
            <a:cxnSpLocks/>
            <a:stCxn id="7" idx="4"/>
          </p:cNvCxnSpPr>
          <p:nvPr/>
        </p:nvCxnSpPr>
        <p:spPr>
          <a:xfrm>
            <a:off x="3360066" y="4734132"/>
            <a:ext cx="17713" cy="4361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Straight Arrow Connector 93">
            <a:extLst>
              <a:ext uri="{FF2B5EF4-FFF2-40B4-BE49-F238E27FC236}">
                <a16:creationId xmlns="" xmlns:a16="http://schemas.microsoft.com/office/drawing/2014/main" id="{C6AEA9A6-CFCC-4F14-82AE-47811D8A637F}"/>
              </a:ext>
            </a:extLst>
          </p:cNvPr>
          <p:cNvCxnSpPr>
            <a:cxnSpLocks/>
          </p:cNvCxnSpPr>
          <p:nvPr/>
        </p:nvCxnSpPr>
        <p:spPr>
          <a:xfrm>
            <a:off x="4728447" y="4418096"/>
            <a:ext cx="0" cy="7522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 xmlns:p14="http://schemas.microsoft.com/office/powerpoint/2010/main" val="48647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659" y="228600"/>
            <a:ext cx="8596668" cy="1320800"/>
          </a:xfrm>
        </p:spPr>
        <p:txBody>
          <a:bodyPr/>
          <a:lstStyle/>
          <a:p>
            <a:r>
              <a:rPr lang="en-US" b="1" i="1" u="sng" dirty="0">
                <a:solidFill>
                  <a:schemeClr val="accent1">
                    <a:lumMod val="50000"/>
                  </a:schemeClr>
                </a:solidFill>
                <a:latin typeface="Times New Roman" pitchFamily="18" charset="0"/>
                <a:cs typeface="Times New Roman" pitchFamily="18" charset="0"/>
              </a:rPr>
              <a:t>Visual Studio Code</a:t>
            </a:r>
            <a:endParaRPr lang="en-US" i="1" u="sng" dirty="0">
              <a:solidFill>
                <a:schemeClr val="accent1">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53458" y="1189039"/>
            <a:ext cx="9476317" cy="4678361"/>
          </a:xfrm>
        </p:spPr>
        <p:txBody>
          <a:bodyPr>
            <a:normAutofit/>
          </a:bodyPr>
          <a:lstStyle/>
          <a:p>
            <a:pPr algn="just"/>
            <a:r>
              <a:rPr lang="en-US" sz="2000" b="1" dirty="0">
                <a:latin typeface="Times New Roman" pitchFamily="18" charset="0"/>
                <a:cs typeface="Times New Roman" pitchFamily="18" charset="0"/>
              </a:rPr>
              <a:t>Open Visual Studio Code </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Files -&gt; open project -&gt; locate the directory where you extracted the project and select the frontend folder </a:t>
            </a:r>
          </a:p>
          <a:p>
            <a:pPr algn="just"/>
            <a:r>
              <a:rPr lang="en-US" sz="2000" dirty="0">
                <a:latin typeface="Times New Roman" pitchFamily="18" charset="0"/>
                <a:cs typeface="Times New Roman" pitchFamily="18" charset="0"/>
              </a:rPr>
              <a:t>• Open terminal </a:t>
            </a:r>
          </a:p>
          <a:p>
            <a:pPr algn="just"/>
            <a:r>
              <a:rPr lang="en-US" sz="2000" dirty="0">
                <a:latin typeface="Times New Roman" pitchFamily="18" charset="0"/>
                <a:cs typeface="Times New Roman" pitchFamily="18" charset="0"/>
              </a:rPr>
              <a:t>• Then type </a:t>
            </a:r>
            <a:r>
              <a:rPr lang="en-US" sz="2000" b="1" dirty="0" err="1">
                <a:latin typeface="Times New Roman" pitchFamily="18" charset="0"/>
                <a:cs typeface="Times New Roman" pitchFamily="18" charset="0"/>
              </a:rPr>
              <a:t>npm</a:t>
            </a:r>
            <a:r>
              <a:rPr lang="en-US" sz="2000" b="1" dirty="0">
                <a:latin typeface="Times New Roman" pitchFamily="18" charset="0"/>
                <a:cs typeface="Times New Roman" pitchFamily="18" charset="0"/>
              </a:rPr>
              <a:t> install </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After that type </a:t>
            </a:r>
            <a:r>
              <a:rPr lang="en-US" sz="2000" b="1" dirty="0">
                <a:latin typeface="Times New Roman" pitchFamily="18" charset="0"/>
                <a:cs typeface="Times New Roman" pitchFamily="18" charset="0"/>
              </a:rPr>
              <a:t>ng serve </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After the successful compiling you got this link in terminal http://localhost:4200/ ** </a:t>
            </a:r>
          </a:p>
          <a:p>
            <a:pPr algn="just"/>
            <a:r>
              <a:rPr lang="en-US" sz="2000" dirty="0">
                <a:latin typeface="Times New Roman" pitchFamily="18" charset="0"/>
                <a:cs typeface="Times New Roman" pitchFamily="18" charset="0"/>
              </a:rPr>
              <a:t>• Open this link in any browser </a:t>
            </a:r>
          </a:p>
          <a:p>
            <a:pPr algn="just"/>
            <a:endParaRPr lang="en-US" sz="1600" dirty="0">
              <a:latin typeface="Times New Roman" pitchFamily="18" charset="0"/>
              <a:cs typeface="Times New Roman" pitchFamily="18" charset="0"/>
            </a:endParaRPr>
          </a:p>
        </p:txBody>
      </p:sp>
    </p:spTree>
    <p:extLst>
      <p:ext uri="{BB962C8B-B14F-4D97-AF65-F5344CB8AC3E}">
        <p14:creationId xmlns="" xmlns:p14="http://schemas.microsoft.com/office/powerpoint/2010/main" val="1768931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09" y="0"/>
            <a:ext cx="8596668" cy="1320800"/>
          </a:xfrm>
        </p:spPr>
        <p:txBody>
          <a:bodyPr/>
          <a:lstStyle/>
          <a:p>
            <a:r>
              <a:rPr lang="en-US" b="1" i="1" u="sng" dirty="0">
                <a:solidFill>
                  <a:schemeClr val="accent1">
                    <a:lumMod val="50000"/>
                  </a:schemeClr>
                </a:solidFill>
                <a:latin typeface="Times New Roman" pitchFamily="18" charset="0"/>
                <a:cs typeface="Times New Roman" pitchFamily="18" charset="0"/>
              </a:rPr>
              <a:t>Front End</a:t>
            </a:r>
          </a:p>
        </p:txBody>
      </p:sp>
      <p:pic>
        <p:nvPicPr>
          <p:cNvPr id="7" name="Content Placeholder 6" descr="Text&#10;&#10;Description automatically generated">
            <a:extLst>
              <a:ext uri="{FF2B5EF4-FFF2-40B4-BE49-F238E27FC236}">
                <a16:creationId xmlns="" xmlns:a16="http://schemas.microsoft.com/office/drawing/2014/main" id="{9EB70657-C2C5-7B81-2C43-B9E8F097711F}"/>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525853" y="970156"/>
            <a:ext cx="8008440" cy="5341434"/>
          </a:xfrm>
        </p:spPr>
      </p:pic>
    </p:spTree>
    <p:extLst>
      <p:ext uri="{BB962C8B-B14F-4D97-AF65-F5344CB8AC3E}">
        <p14:creationId xmlns="" xmlns:p14="http://schemas.microsoft.com/office/powerpoint/2010/main" val="2936775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ECCBBE-A81E-A9B3-410A-6B17D8B2A504}"/>
              </a:ext>
            </a:extLst>
          </p:cNvPr>
          <p:cNvSpPr>
            <a:spLocks noGrp="1"/>
          </p:cNvSpPr>
          <p:nvPr>
            <p:ph type="title"/>
          </p:nvPr>
        </p:nvSpPr>
        <p:spPr/>
        <p:txBody>
          <a:bodyPr/>
          <a:lstStyle/>
          <a:p>
            <a:endParaRPr lang="en-IN"/>
          </a:p>
        </p:txBody>
      </p:sp>
      <p:pic>
        <p:nvPicPr>
          <p:cNvPr id="5" name="Content Placeholder 4" descr="Text&#10;&#10;Description automatically generated">
            <a:extLst>
              <a:ext uri="{FF2B5EF4-FFF2-40B4-BE49-F238E27FC236}">
                <a16:creationId xmlns="" xmlns:a16="http://schemas.microsoft.com/office/drawing/2014/main" id="{FF8A6F2E-CD67-5350-62D8-AF2BE6A45AEA}"/>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206723" y="829733"/>
            <a:ext cx="8398042" cy="4831347"/>
          </a:xfrm>
        </p:spPr>
      </p:pic>
    </p:spTree>
    <p:extLst>
      <p:ext uri="{BB962C8B-B14F-4D97-AF65-F5344CB8AC3E}">
        <p14:creationId xmlns="" xmlns:p14="http://schemas.microsoft.com/office/powerpoint/2010/main" val="263213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0F5241-CDFC-80C8-7E65-B4DB77DAA99C}"/>
              </a:ext>
            </a:extLst>
          </p:cNvPr>
          <p:cNvSpPr>
            <a:spLocks noGrp="1"/>
          </p:cNvSpPr>
          <p:nvPr>
            <p:ph type="title"/>
          </p:nvPr>
        </p:nvSpPr>
        <p:spPr/>
        <p:txBody>
          <a:bodyPr/>
          <a:lstStyle/>
          <a:p>
            <a:endParaRPr lang="en-IN"/>
          </a:p>
        </p:txBody>
      </p:sp>
      <p:pic>
        <p:nvPicPr>
          <p:cNvPr id="5" name="Content Placeholder 4" descr="Text&#10;&#10;Description automatically generated">
            <a:extLst>
              <a:ext uri="{FF2B5EF4-FFF2-40B4-BE49-F238E27FC236}">
                <a16:creationId xmlns="" xmlns:a16="http://schemas.microsoft.com/office/drawing/2014/main" id="{84C1A7CB-8DAD-1632-F846-1C18297BF79B}"/>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755762" y="860925"/>
            <a:ext cx="8999620" cy="5137485"/>
          </a:xfrm>
        </p:spPr>
      </p:pic>
    </p:spTree>
    <p:extLst>
      <p:ext uri="{BB962C8B-B14F-4D97-AF65-F5344CB8AC3E}">
        <p14:creationId xmlns="" xmlns:p14="http://schemas.microsoft.com/office/powerpoint/2010/main" val="3282061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9DA3D4D-8462-362C-C1AA-2668C87A7000}"/>
              </a:ext>
            </a:extLst>
          </p:cNvPr>
          <p:cNvSpPr>
            <a:spLocks noGrp="1"/>
          </p:cNvSpPr>
          <p:nvPr>
            <p:ph type="title"/>
          </p:nvPr>
        </p:nvSpPr>
        <p:spPr>
          <a:xfrm>
            <a:off x="677334" y="589280"/>
            <a:ext cx="8596668" cy="1320800"/>
          </a:xfrm>
        </p:spPr>
        <p:txBody>
          <a:bodyPr/>
          <a:lstStyle/>
          <a:p>
            <a:r>
              <a:rPr lang="en-US" dirty="0">
                <a:solidFill>
                  <a:schemeClr val="tx1"/>
                </a:solidFill>
              </a:rPr>
              <a:t>GIT REPOSITORY</a:t>
            </a:r>
            <a:endParaRPr lang="en-IN" dirty="0">
              <a:solidFill>
                <a:schemeClr val="tx1"/>
              </a:solidFill>
            </a:endParaRPr>
          </a:p>
        </p:txBody>
      </p:sp>
      <p:pic>
        <p:nvPicPr>
          <p:cNvPr id="6" name="Picture 5" descr="A picture containing background pattern&#10;&#10;Description automatically generated">
            <a:extLst>
              <a:ext uri="{FF2B5EF4-FFF2-40B4-BE49-F238E27FC236}">
                <a16:creationId xmlns="" xmlns:a16="http://schemas.microsoft.com/office/drawing/2014/main" id="{8A8AB3DD-838A-0772-5199-E0A4796C7B15}"/>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1497" y="1910080"/>
            <a:ext cx="10906125" cy="2125027"/>
          </a:xfrm>
          <a:prstGeom prst="rect">
            <a:avLst/>
          </a:prstGeom>
        </p:spPr>
      </p:pic>
      <p:pic>
        <p:nvPicPr>
          <p:cNvPr id="11" name="Picture 10">
            <a:extLst>
              <a:ext uri="{FF2B5EF4-FFF2-40B4-BE49-F238E27FC236}">
                <a16:creationId xmlns="" xmlns:a16="http://schemas.microsoft.com/office/drawing/2014/main" id="{01C98DC5-BF39-EF4E-2005-00E9DD8FE1AC}"/>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2937" y="4532947"/>
            <a:ext cx="10887075" cy="1735773"/>
          </a:xfrm>
          <a:prstGeom prst="rect">
            <a:avLst/>
          </a:prstGeom>
        </p:spPr>
      </p:pic>
    </p:spTree>
    <p:extLst>
      <p:ext uri="{BB962C8B-B14F-4D97-AF65-F5344CB8AC3E}">
        <p14:creationId xmlns="" xmlns:p14="http://schemas.microsoft.com/office/powerpoint/2010/main" val="1314254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AE1C1719-8ED0-4083-9D75-448D39E20CCD}"/>
              </a:ext>
            </a:extLst>
          </p:cNvPr>
          <p:cNvGrpSpPr/>
          <p:nvPr/>
        </p:nvGrpSpPr>
        <p:grpSpPr>
          <a:xfrm>
            <a:off x="1361267" y="1736979"/>
            <a:ext cx="8517108" cy="4607940"/>
            <a:chOff x="144932" y="233934"/>
            <a:chExt cx="8517636" cy="4607940"/>
          </a:xfrm>
          <a:solidFill>
            <a:schemeClr val="accent1"/>
          </a:solidFill>
        </p:grpSpPr>
        <p:sp>
          <p:nvSpPr>
            <p:cNvPr id="5" name="Shape 265">
              <a:extLst>
                <a:ext uri="{FF2B5EF4-FFF2-40B4-BE49-F238E27FC236}">
                  <a16:creationId xmlns="" xmlns:a16="http://schemas.microsoft.com/office/drawing/2014/main" id="{94332A2B-126F-462A-A782-4ACF6E99FDFD}"/>
                </a:ext>
              </a:extLst>
            </p:cNvPr>
            <p:cNvSpPr/>
            <p:nvPr/>
          </p:nvSpPr>
          <p:spPr>
            <a:xfrm>
              <a:off x="4116477" y="233934"/>
              <a:ext cx="999744" cy="457200"/>
            </a:xfrm>
            <a:custGeom>
              <a:avLst/>
              <a:gdLst/>
              <a:ahLst/>
              <a:cxnLst/>
              <a:rect l="0" t="0" r="0" b="0"/>
              <a:pathLst>
                <a:path w="999744" h="457200">
                  <a:moveTo>
                    <a:pt x="0" y="457200"/>
                  </a:moveTo>
                  <a:lnTo>
                    <a:pt x="999744" y="457200"/>
                  </a:lnTo>
                  <a:lnTo>
                    <a:pt x="999744"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6" name="Rectangle 5">
              <a:extLst>
                <a:ext uri="{FF2B5EF4-FFF2-40B4-BE49-F238E27FC236}">
                  <a16:creationId xmlns="" xmlns:a16="http://schemas.microsoft.com/office/drawing/2014/main" id="{DEA3B627-4635-4BD8-8BD9-8F1D90B1488C}"/>
                </a:ext>
              </a:extLst>
            </p:cNvPr>
            <p:cNvSpPr/>
            <p:nvPr/>
          </p:nvSpPr>
          <p:spPr>
            <a:xfrm>
              <a:off x="4393972" y="367919"/>
              <a:ext cx="585285"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rPr>
                <a:t>Home</a:t>
              </a:r>
              <a:endParaRPr lang="en-IN" sz="1800" dirty="0">
                <a:solidFill>
                  <a:schemeClr val="bg1"/>
                </a:solidFill>
                <a:effectLst/>
                <a:latin typeface="Calibri" panose="020F0502020204030204" pitchFamily="34" charset="0"/>
                <a:ea typeface="Calibri" panose="020F0502020204030204" pitchFamily="34" charset="0"/>
              </a:endParaRPr>
            </a:p>
          </p:txBody>
        </p:sp>
        <p:sp>
          <p:nvSpPr>
            <p:cNvPr id="7" name="Shape 268">
              <a:extLst>
                <a:ext uri="{FF2B5EF4-FFF2-40B4-BE49-F238E27FC236}">
                  <a16:creationId xmlns="" xmlns:a16="http://schemas.microsoft.com/office/drawing/2014/main" id="{0492CD56-02EE-4AF0-90D6-F7F7F25ED003}"/>
                </a:ext>
              </a:extLst>
            </p:cNvPr>
            <p:cNvSpPr/>
            <p:nvPr/>
          </p:nvSpPr>
          <p:spPr>
            <a:xfrm>
              <a:off x="1830477" y="1376934"/>
              <a:ext cx="1277112" cy="399288"/>
            </a:xfrm>
            <a:custGeom>
              <a:avLst/>
              <a:gdLst/>
              <a:ahLst/>
              <a:cxnLst/>
              <a:rect l="0" t="0" r="0" b="0"/>
              <a:pathLst>
                <a:path w="1277112" h="399288">
                  <a:moveTo>
                    <a:pt x="0" y="399288"/>
                  </a:moveTo>
                  <a:lnTo>
                    <a:pt x="1277112" y="399288"/>
                  </a:lnTo>
                  <a:lnTo>
                    <a:pt x="1277112"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8" name="Rectangle 7">
              <a:extLst>
                <a:ext uri="{FF2B5EF4-FFF2-40B4-BE49-F238E27FC236}">
                  <a16:creationId xmlns="" xmlns:a16="http://schemas.microsoft.com/office/drawing/2014/main" id="{8EC5F66C-5348-408D-B00A-2A01F93F8A73}"/>
                </a:ext>
              </a:extLst>
            </p:cNvPr>
            <p:cNvSpPr/>
            <p:nvPr/>
          </p:nvSpPr>
          <p:spPr>
            <a:xfrm>
              <a:off x="2275358" y="1483868"/>
              <a:ext cx="515326"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rPr>
                <a:t>Login</a:t>
              </a:r>
              <a:endParaRPr lang="en-IN" sz="1800" dirty="0">
                <a:solidFill>
                  <a:schemeClr val="bg1"/>
                </a:solidFill>
                <a:effectLst/>
                <a:latin typeface="Calibri" panose="020F0502020204030204" pitchFamily="34" charset="0"/>
                <a:ea typeface="Calibri" panose="020F0502020204030204" pitchFamily="34" charset="0"/>
              </a:endParaRPr>
            </a:p>
          </p:txBody>
        </p:sp>
        <p:sp>
          <p:nvSpPr>
            <p:cNvPr id="9" name="Shape 271">
              <a:extLst>
                <a:ext uri="{FF2B5EF4-FFF2-40B4-BE49-F238E27FC236}">
                  <a16:creationId xmlns="" xmlns:a16="http://schemas.microsoft.com/office/drawing/2014/main" id="{E44C9E9E-2D16-4DFF-A6FB-7513BA468610}"/>
                </a:ext>
              </a:extLst>
            </p:cNvPr>
            <p:cNvSpPr/>
            <p:nvPr/>
          </p:nvSpPr>
          <p:spPr>
            <a:xfrm>
              <a:off x="4620921" y="1376934"/>
              <a:ext cx="1171956" cy="409956"/>
            </a:xfrm>
            <a:custGeom>
              <a:avLst/>
              <a:gdLst/>
              <a:ahLst/>
              <a:cxnLst/>
              <a:rect l="0" t="0" r="0" b="0"/>
              <a:pathLst>
                <a:path w="1171956" h="409956">
                  <a:moveTo>
                    <a:pt x="0" y="409956"/>
                  </a:moveTo>
                  <a:lnTo>
                    <a:pt x="1171956" y="409956"/>
                  </a:lnTo>
                  <a:lnTo>
                    <a:pt x="1171956"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10" name="Rectangle 9">
              <a:extLst>
                <a:ext uri="{FF2B5EF4-FFF2-40B4-BE49-F238E27FC236}">
                  <a16:creationId xmlns="" xmlns:a16="http://schemas.microsoft.com/office/drawing/2014/main" id="{EB800FF1-B0C5-4A4B-8537-6A9936CA0B0D}"/>
                </a:ext>
              </a:extLst>
            </p:cNvPr>
            <p:cNvSpPr/>
            <p:nvPr/>
          </p:nvSpPr>
          <p:spPr>
            <a:xfrm>
              <a:off x="4911243" y="1486281"/>
              <a:ext cx="763622"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Register</a:t>
              </a:r>
              <a:endParaRPr lang="en-IN" sz="1800">
                <a:solidFill>
                  <a:schemeClr val="bg1"/>
                </a:solidFill>
                <a:effectLst/>
                <a:latin typeface="Calibri" panose="020F0502020204030204" pitchFamily="34" charset="0"/>
                <a:ea typeface="Calibri" panose="020F0502020204030204" pitchFamily="34" charset="0"/>
              </a:endParaRPr>
            </a:p>
          </p:txBody>
        </p:sp>
        <p:sp>
          <p:nvSpPr>
            <p:cNvPr id="11" name="Shape 274">
              <a:extLst>
                <a:ext uri="{FF2B5EF4-FFF2-40B4-BE49-F238E27FC236}">
                  <a16:creationId xmlns="" xmlns:a16="http://schemas.microsoft.com/office/drawing/2014/main" id="{F2830C75-FF59-4EF7-96BF-8DA8CA506792}"/>
                </a:ext>
              </a:extLst>
            </p:cNvPr>
            <p:cNvSpPr/>
            <p:nvPr/>
          </p:nvSpPr>
          <p:spPr>
            <a:xfrm>
              <a:off x="554887" y="2739389"/>
              <a:ext cx="1720470" cy="451357"/>
            </a:xfrm>
            <a:custGeom>
              <a:avLst/>
              <a:gdLst/>
              <a:ahLst/>
              <a:cxnLst/>
              <a:rect l="0" t="0" r="0" b="0"/>
              <a:pathLst>
                <a:path w="1575816" h="304800">
                  <a:moveTo>
                    <a:pt x="0" y="304800"/>
                  </a:moveTo>
                  <a:lnTo>
                    <a:pt x="1575816" y="304800"/>
                  </a:lnTo>
                  <a:lnTo>
                    <a:pt x="1575816"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12" name="Rectangle 11">
              <a:extLst>
                <a:ext uri="{FF2B5EF4-FFF2-40B4-BE49-F238E27FC236}">
                  <a16:creationId xmlns="" xmlns:a16="http://schemas.microsoft.com/office/drawing/2014/main" id="{18190282-3400-4950-B749-6908C6A357FD}"/>
                </a:ext>
              </a:extLst>
            </p:cNvPr>
            <p:cNvSpPr/>
            <p:nvPr/>
          </p:nvSpPr>
          <p:spPr>
            <a:xfrm>
              <a:off x="710794" y="2860929"/>
              <a:ext cx="1057213"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Dashboard</a:t>
              </a:r>
              <a:endParaRPr lang="en-IN" sz="1800">
                <a:solidFill>
                  <a:schemeClr val="bg1"/>
                </a:solidFill>
                <a:effectLst/>
                <a:latin typeface="Calibri" panose="020F0502020204030204" pitchFamily="34" charset="0"/>
                <a:ea typeface="Calibri" panose="020F0502020204030204" pitchFamily="34" charset="0"/>
              </a:endParaRPr>
            </a:p>
          </p:txBody>
        </p:sp>
        <p:sp>
          <p:nvSpPr>
            <p:cNvPr id="14" name="Shape 278">
              <a:extLst>
                <a:ext uri="{FF2B5EF4-FFF2-40B4-BE49-F238E27FC236}">
                  <a16:creationId xmlns="" xmlns:a16="http://schemas.microsoft.com/office/drawing/2014/main" id="{8ACAE82C-110F-4745-8AEB-362026B566A6}"/>
                </a:ext>
              </a:extLst>
            </p:cNvPr>
            <p:cNvSpPr/>
            <p:nvPr/>
          </p:nvSpPr>
          <p:spPr>
            <a:xfrm>
              <a:off x="4037737" y="427990"/>
              <a:ext cx="76200" cy="42926"/>
            </a:xfrm>
            <a:custGeom>
              <a:avLst/>
              <a:gdLst/>
              <a:ahLst/>
              <a:cxnLst/>
              <a:rect l="0" t="0" r="0" b="0"/>
              <a:pathLst>
                <a:path w="76200" h="42926">
                  <a:moveTo>
                    <a:pt x="12700" y="0"/>
                  </a:moveTo>
                  <a:lnTo>
                    <a:pt x="66802" y="0"/>
                  </a:lnTo>
                  <a:lnTo>
                    <a:pt x="76200" y="4699"/>
                  </a:lnTo>
                  <a:lnTo>
                    <a:pt x="127" y="42926"/>
                  </a:lnTo>
                  <a:lnTo>
                    <a:pt x="0" y="9525"/>
                  </a:lnTo>
                  <a:lnTo>
                    <a:pt x="12700" y="9525"/>
                  </a:lnTo>
                  <a:lnTo>
                    <a:pt x="1270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16" name="Shape 3276">
              <a:extLst>
                <a:ext uri="{FF2B5EF4-FFF2-40B4-BE49-F238E27FC236}">
                  <a16:creationId xmlns="" xmlns:a16="http://schemas.microsoft.com/office/drawing/2014/main" id="{37345C54-52F5-4D2F-90B8-43E91B0178ED}"/>
                </a:ext>
              </a:extLst>
            </p:cNvPr>
            <p:cNvSpPr/>
            <p:nvPr/>
          </p:nvSpPr>
          <p:spPr>
            <a:xfrm>
              <a:off x="4037737" y="427990"/>
              <a:ext cx="12700" cy="9525"/>
            </a:xfrm>
            <a:custGeom>
              <a:avLst/>
              <a:gdLst/>
              <a:ahLst/>
              <a:cxnLst/>
              <a:rect l="0" t="0" r="0" b="0"/>
              <a:pathLst>
                <a:path w="12700" h="9525">
                  <a:moveTo>
                    <a:pt x="0" y="0"/>
                  </a:moveTo>
                  <a:lnTo>
                    <a:pt x="12700" y="0"/>
                  </a:lnTo>
                  <a:lnTo>
                    <a:pt x="12700" y="9525"/>
                  </a:lnTo>
                  <a:lnTo>
                    <a:pt x="0" y="9525"/>
                  </a:lnTo>
                  <a:lnTo>
                    <a:pt x="0" y="0"/>
                  </a:lnTo>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17" name="Shape 281">
              <a:extLst>
                <a:ext uri="{FF2B5EF4-FFF2-40B4-BE49-F238E27FC236}">
                  <a16:creationId xmlns="" xmlns:a16="http://schemas.microsoft.com/office/drawing/2014/main" id="{3F03E42B-1C15-4E0D-ACE0-A275711FA712}"/>
                </a:ext>
              </a:extLst>
            </p:cNvPr>
            <p:cNvSpPr/>
            <p:nvPr/>
          </p:nvSpPr>
          <p:spPr>
            <a:xfrm>
              <a:off x="4037609" y="394716"/>
              <a:ext cx="66929" cy="33274"/>
            </a:xfrm>
            <a:custGeom>
              <a:avLst/>
              <a:gdLst/>
              <a:ahLst/>
              <a:cxnLst/>
              <a:rect l="0" t="0" r="0" b="0"/>
              <a:pathLst>
                <a:path w="66929" h="33274">
                  <a:moveTo>
                    <a:pt x="0" y="0"/>
                  </a:moveTo>
                  <a:lnTo>
                    <a:pt x="66929" y="33274"/>
                  </a:lnTo>
                  <a:lnTo>
                    <a:pt x="127" y="33274"/>
                  </a:lnTo>
                  <a:lnTo>
                    <a:pt x="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18" name="Shape 283">
              <a:extLst>
                <a:ext uri="{FF2B5EF4-FFF2-40B4-BE49-F238E27FC236}">
                  <a16:creationId xmlns="" xmlns:a16="http://schemas.microsoft.com/office/drawing/2014/main" id="{C84561B1-2FD9-42F6-851E-5EAEEAFDFABA}"/>
                </a:ext>
              </a:extLst>
            </p:cNvPr>
            <p:cNvSpPr/>
            <p:nvPr/>
          </p:nvSpPr>
          <p:spPr>
            <a:xfrm>
              <a:off x="7022744" y="2719578"/>
              <a:ext cx="1489964" cy="477016"/>
            </a:xfrm>
            <a:custGeom>
              <a:avLst/>
              <a:gdLst/>
              <a:ahLst/>
              <a:cxnLst/>
              <a:rect l="0" t="0" r="0" b="0"/>
              <a:pathLst>
                <a:path w="1400556" h="304800">
                  <a:moveTo>
                    <a:pt x="0" y="304800"/>
                  </a:moveTo>
                  <a:lnTo>
                    <a:pt x="1400556" y="304800"/>
                  </a:lnTo>
                  <a:lnTo>
                    <a:pt x="1400556"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19" name="Rectangle 18">
              <a:extLst>
                <a:ext uri="{FF2B5EF4-FFF2-40B4-BE49-F238E27FC236}">
                  <a16:creationId xmlns="" xmlns:a16="http://schemas.microsoft.com/office/drawing/2014/main" id="{FC7583E5-676B-45A7-9EE7-03EFA363B3F1}"/>
                </a:ext>
              </a:extLst>
            </p:cNvPr>
            <p:cNvSpPr/>
            <p:nvPr/>
          </p:nvSpPr>
          <p:spPr>
            <a:xfrm>
              <a:off x="7387488" y="2839847"/>
              <a:ext cx="807021"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WishList</a:t>
              </a:r>
              <a:endParaRPr lang="en-IN" sz="1800">
                <a:solidFill>
                  <a:schemeClr val="bg1"/>
                </a:solidFill>
                <a:effectLst/>
                <a:latin typeface="Calibri" panose="020F0502020204030204" pitchFamily="34" charset="0"/>
                <a:ea typeface="Calibri" panose="020F0502020204030204" pitchFamily="34" charset="0"/>
              </a:endParaRPr>
            </a:p>
          </p:txBody>
        </p:sp>
        <p:sp>
          <p:nvSpPr>
            <p:cNvPr id="20" name="Shape 286">
              <a:extLst>
                <a:ext uri="{FF2B5EF4-FFF2-40B4-BE49-F238E27FC236}">
                  <a16:creationId xmlns="" xmlns:a16="http://schemas.microsoft.com/office/drawing/2014/main" id="{012E2DEC-EFD8-46C5-B2E3-D93B5548ACA0}"/>
                </a:ext>
              </a:extLst>
            </p:cNvPr>
            <p:cNvSpPr/>
            <p:nvPr/>
          </p:nvSpPr>
          <p:spPr>
            <a:xfrm>
              <a:off x="4898289" y="2739389"/>
              <a:ext cx="1439923" cy="316341"/>
            </a:xfrm>
            <a:custGeom>
              <a:avLst/>
              <a:gdLst/>
              <a:ahLst/>
              <a:cxnLst/>
              <a:rect l="0" t="0" r="0" b="0"/>
              <a:pathLst>
                <a:path w="1271016" h="192024">
                  <a:moveTo>
                    <a:pt x="0" y="192024"/>
                  </a:moveTo>
                  <a:lnTo>
                    <a:pt x="1271016" y="192024"/>
                  </a:lnTo>
                  <a:lnTo>
                    <a:pt x="1271016"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21" name="Rectangle 20">
              <a:extLst>
                <a:ext uri="{FF2B5EF4-FFF2-40B4-BE49-F238E27FC236}">
                  <a16:creationId xmlns="" xmlns:a16="http://schemas.microsoft.com/office/drawing/2014/main" id="{9F82590F-C825-4973-9775-769982C7FE6E}"/>
                </a:ext>
              </a:extLst>
            </p:cNvPr>
            <p:cNvSpPr/>
            <p:nvPr/>
          </p:nvSpPr>
          <p:spPr>
            <a:xfrm>
              <a:off x="5105045" y="2748407"/>
              <a:ext cx="1115078"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Cart Option</a:t>
              </a:r>
              <a:endParaRPr lang="en-IN" sz="1800">
                <a:solidFill>
                  <a:schemeClr val="bg1"/>
                </a:solidFill>
                <a:effectLst/>
                <a:latin typeface="Calibri" panose="020F0502020204030204" pitchFamily="34" charset="0"/>
                <a:ea typeface="Calibri" panose="020F0502020204030204" pitchFamily="34" charset="0"/>
              </a:endParaRPr>
            </a:p>
          </p:txBody>
        </p:sp>
        <p:sp>
          <p:nvSpPr>
            <p:cNvPr id="22" name="Shape 289">
              <a:extLst>
                <a:ext uri="{FF2B5EF4-FFF2-40B4-BE49-F238E27FC236}">
                  <a16:creationId xmlns="" xmlns:a16="http://schemas.microsoft.com/office/drawing/2014/main" id="{4C476DC1-A714-4CC3-A664-9B3A43AE6068}"/>
                </a:ext>
              </a:extLst>
            </p:cNvPr>
            <p:cNvSpPr/>
            <p:nvPr/>
          </p:nvSpPr>
          <p:spPr>
            <a:xfrm>
              <a:off x="1393831" y="3742054"/>
              <a:ext cx="1316756" cy="791789"/>
            </a:xfrm>
            <a:custGeom>
              <a:avLst/>
              <a:gdLst/>
              <a:ahLst/>
              <a:cxnLst/>
              <a:rect l="0" t="0" r="0" b="0"/>
              <a:pathLst>
                <a:path w="1050036" h="591312">
                  <a:moveTo>
                    <a:pt x="0" y="591312"/>
                  </a:moveTo>
                  <a:lnTo>
                    <a:pt x="1050036" y="591312"/>
                  </a:lnTo>
                  <a:lnTo>
                    <a:pt x="1050036"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23" name="Rectangle 22">
              <a:extLst>
                <a:ext uri="{FF2B5EF4-FFF2-40B4-BE49-F238E27FC236}">
                  <a16:creationId xmlns="" xmlns:a16="http://schemas.microsoft.com/office/drawing/2014/main" id="{8CA284D7-7FC1-40F0-BD8B-066349A6784F}"/>
                </a:ext>
              </a:extLst>
            </p:cNvPr>
            <p:cNvSpPr/>
            <p:nvPr/>
          </p:nvSpPr>
          <p:spPr>
            <a:xfrm>
              <a:off x="1482877" y="3859149"/>
              <a:ext cx="108852"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S</a:t>
              </a:r>
              <a:endParaRPr lang="en-IN" sz="1800">
                <a:solidFill>
                  <a:schemeClr val="bg1"/>
                </a:solidFill>
                <a:effectLst/>
                <a:latin typeface="Calibri" panose="020F0502020204030204" pitchFamily="34" charset="0"/>
                <a:ea typeface="Calibri" panose="020F0502020204030204" pitchFamily="34" charset="0"/>
              </a:endParaRPr>
            </a:p>
          </p:txBody>
        </p:sp>
        <p:sp>
          <p:nvSpPr>
            <p:cNvPr id="24" name="Rectangle 23">
              <a:extLst>
                <a:ext uri="{FF2B5EF4-FFF2-40B4-BE49-F238E27FC236}">
                  <a16:creationId xmlns="" xmlns:a16="http://schemas.microsoft.com/office/drawing/2014/main" id="{C69A32C8-79CD-49EE-8B96-49EE7EF60F58}"/>
                </a:ext>
              </a:extLst>
            </p:cNvPr>
            <p:cNvSpPr/>
            <p:nvPr/>
          </p:nvSpPr>
          <p:spPr>
            <a:xfrm>
              <a:off x="1568221" y="3859149"/>
              <a:ext cx="118100"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e</a:t>
              </a:r>
              <a:endParaRPr lang="en-IN" sz="1800">
                <a:solidFill>
                  <a:schemeClr val="bg1"/>
                </a:solidFill>
                <a:effectLst/>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 xmlns:a16="http://schemas.microsoft.com/office/drawing/2014/main" id="{CE057587-ED56-4EF9-8482-216AD5A9B840}"/>
                </a:ext>
              </a:extLst>
            </p:cNvPr>
            <p:cNvSpPr/>
            <p:nvPr/>
          </p:nvSpPr>
          <p:spPr>
            <a:xfrm>
              <a:off x="1652041" y="3859149"/>
              <a:ext cx="113595"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a</a:t>
              </a:r>
              <a:endParaRPr lang="en-IN" sz="1800">
                <a:solidFill>
                  <a:schemeClr val="bg1"/>
                </a:solidFill>
                <a:effectLst/>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 xmlns:a16="http://schemas.microsoft.com/office/drawing/2014/main" id="{760B5439-E43A-4E02-8C34-92AEDC4AFBE1}"/>
                </a:ext>
              </a:extLst>
            </p:cNvPr>
            <p:cNvSpPr/>
            <p:nvPr/>
          </p:nvSpPr>
          <p:spPr>
            <a:xfrm>
              <a:off x="1737385" y="3859149"/>
              <a:ext cx="82765"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r</a:t>
              </a:r>
              <a:endParaRPr lang="en-IN" sz="1800">
                <a:solidFill>
                  <a:schemeClr val="bg1"/>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 xmlns:a16="http://schemas.microsoft.com/office/drawing/2014/main" id="{BB7324BB-1A66-4A53-94DC-B973D690E5C5}"/>
                </a:ext>
              </a:extLst>
            </p:cNvPr>
            <p:cNvSpPr/>
            <p:nvPr/>
          </p:nvSpPr>
          <p:spPr>
            <a:xfrm>
              <a:off x="1801394" y="3859149"/>
              <a:ext cx="225850"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ch</a:t>
              </a:r>
              <a:endParaRPr lang="en-IN" sz="1800">
                <a:solidFill>
                  <a:schemeClr val="bg1"/>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 xmlns:a16="http://schemas.microsoft.com/office/drawing/2014/main" id="{CE4E3BCF-D479-4CC8-ADB9-0CC2C59B9A6E}"/>
                </a:ext>
              </a:extLst>
            </p:cNvPr>
            <p:cNvSpPr/>
            <p:nvPr/>
          </p:nvSpPr>
          <p:spPr>
            <a:xfrm>
              <a:off x="1999513" y="3859149"/>
              <a:ext cx="385131"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the </a:t>
              </a:r>
              <a:endParaRPr lang="en-IN" sz="1800">
                <a:solidFill>
                  <a:schemeClr val="bg1"/>
                </a:solidFill>
                <a:effectLst/>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 xmlns:a16="http://schemas.microsoft.com/office/drawing/2014/main" id="{FC085DBF-64FE-4FE8-BEF4-B845AB03CBC8}"/>
                </a:ext>
              </a:extLst>
            </p:cNvPr>
            <p:cNvSpPr/>
            <p:nvPr/>
          </p:nvSpPr>
          <p:spPr>
            <a:xfrm>
              <a:off x="1482877" y="4148709"/>
              <a:ext cx="777139"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product</a:t>
              </a:r>
              <a:endParaRPr lang="en-IN" sz="1800">
                <a:solidFill>
                  <a:schemeClr val="bg1"/>
                </a:solidFill>
                <a:effectLst/>
                <a:latin typeface="Calibri" panose="020F0502020204030204" pitchFamily="34" charset="0"/>
                <a:ea typeface="Calibri" panose="020F0502020204030204" pitchFamily="34" charset="0"/>
              </a:endParaRPr>
            </a:p>
          </p:txBody>
        </p:sp>
        <p:sp>
          <p:nvSpPr>
            <p:cNvPr id="30" name="Shape 298">
              <a:extLst>
                <a:ext uri="{FF2B5EF4-FFF2-40B4-BE49-F238E27FC236}">
                  <a16:creationId xmlns="" xmlns:a16="http://schemas.microsoft.com/office/drawing/2014/main" id="{74364736-6150-4E11-9416-266F90A2A189}"/>
                </a:ext>
              </a:extLst>
            </p:cNvPr>
            <p:cNvSpPr/>
            <p:nvPr/>
          </p:nvSpPr>
          <p:spPr>
            <a:xfrm>
              <a:off x="7265061" y="3585210"/>
              <a:ext cx="1218886" cy="1256664"/>
            </a:xfrm>
            <a:custGeom>
              <a:avLst/>
              <a:gdLst/>
              <a:ahLst/>
              <a:cxnLst/>
              <a:rect l="0" t="0" r="0" b="0"/>
              <a:pathLst>
                <a:path w="914400" h="1120140">
                  <a:moveTo>
                    <a:pt x="0" y="1120140"/>
                  </a:moveTo>
                  <a:lnTo>
                    <a:pt x="914400" y="1120140"/>
                  </a:lnTo>
                  <a:lnTo>
                    <a:pt x="914400"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31" name="Rectangle 30">
              <a:extLst>
                <a:ext uri="{FF2B5EF4-FFF2-40B4-BE49-F238E27FC236}">
                  <a16:creationId xmlns="" xmlns:a16="http://schemas.microsoft.com/office/drawing/2014/main" id="{2B220140-AF1E-4DA7-856E-6087608AFB72}"/>
                </a:ext>
              </a:extLst>
            </p:cNvPr>
            <p:cNvSpPr/>
            <p:nvPr/>
          </p:nvSpPr>
          <p:spPr>
            <a:xfrm>
              <a:off x="7537349" y="3854349"/>
              <a:ext cx="438764" cy="241963"/>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Add </a:t>
              </a:r>
              <a:endParaRPr lang="en-IN" sz="1800">
                <a:solidFill>
                  <a:schemeClr val="bg1"/>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 xmlns:a16="http://schemas.microsoft.com/office/drawing/2014/main" id="{7B844180-AD22-4F88-8AAC-7357D2B44898}"/>
                </a:ext>
              </a:extLst>
            </p:cNvPr>
            <p:cNvSpPr/>
            <p:nvPr/>
          </p:nvSpPr>
          <p:spPr>
            <a:xfrm>
              <a:off x="7394092" y="4074338"/>
              <a:ext cx="807969"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product </a:t>
              </a:r>
              <a:endParaRPr lang="en-IN" sz="1800">
                <a:solidFill>
                  <a:schemeClr val="bg1"/>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 xmlns:a16="http://schemas.microsoft.com/office/drawing/2014/main" id="{5EF1CBE9-9FBE-4EA1-9910-68853AE961DF}"/>
                </a:ext>
              </a:extLst>
            </p:cNvPr>
            <p:cNvSpPr/>
            <p:nvPr/>
          </p:nvSpPr>
          <p:spPr>
            <a:xfrm>
              <a:off x="7394092" y="4295318"/>
              <a:ext cx="432087"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rPr>
                <a:t>into </a:t>
              </a:r>
              <a:endParaRPr lang="en-IN" sz="1800" dirty="0">
                <a:solidFill>
                  <a:schemeClr val="bg1"/>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 xmlns:a16="http://schemas.microsoft.com/office/drawing/2014/main" id="{97DA6DC4-0466-4334-BEE9-8A0B3CFA7169}"/>
                </a:ext>
              </a:extLst>
            </p:cNvPr>
            <p:cNvSpPr/>
            <p:nvPr/>
          </p:nvSpPr>
          <p:spPr>
            <a:xfrm>
              <a:off x="7394092" y="4514774"/>
              <a:ext cx="807021"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WishList</a:t>
              </a:r>
              <a:endParaRPr lang="en-IN" sz="1800">
                <a:solidFill>
                  <a:schemeClr val="bg1"/>
                </a:solidFill>
                <a:effectLst/>
                <a:latin typeface="Calibri" panose="020F0502020204030204" pitchFamily="34" charset="0"/>
                <a:ea typeface="Calibri" panose="020F0502020204030204" pitchFamily="34" charset="0"/>
              </a:endParaRPr>
            </a:p>
          </p:txBody>
        </p:sp>
        <p:sp>
          <p:nvSpPr>
            <p:cNvPr id="35" name="Shape 304">
              <a:extLst>
                <a:ext uri="{FF2B5EF4-FFF2-40B4-BE49-F238E27FC236}">
                  <a16:creationId xmlns="" xmlns:a16="http://schemas.microsoft.com/office/drawing/2014/main" id="{AE10D058-A664-4F66-8740-F88912870FC0}"/>
                </a:ext>
              </a:extLst>
            </p:cNvPr>
            <p:cNvSpPr/>
            <p:nvPr/>
          </p:nvSpPr>
          <p:spPr>
            <a:xfrm>
              <a:off x="5804850" y="3667823"/>
              <a:ext cx="1380744" cy="1001268"/>
            </a:xfrm>
            <a:custGeom>
              <a:avLst/>
              <a:gdLst/>
              <a:ahLst/>
              <a:cxnLst/>
              <a:rect l="0" t="0" r="0" b="0"/>
              <a:pathLst>
                <a:path w="1050036" h="551688">
                  <a:moveTo>
                    <a:pt x="0" y="551688"/>
                  </a:moveTo>
                  <a:lnTo>
                    <a:pt x="1050036" y="551688"/>
                  </a:lnTo>
                  <a:lnTo>
                    <a:pt x="1050036"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36" name="Rectangle 35">
              <a:extLst>
                <a:ext uri="{FF2B5EF4-FFF2-40B4-BE49-F238E27FC236}">
                  <a16:creationId xmlns="" xmlns:a16="http://schemas.microsoft.com/office/drawing/2014/main" id="{4F38B35E-C059-488E-B34C-CEB75CE5A217}"/>
                </a:ext>
              </a:extLst>
            </p:cNvPr>
            <p:cNvSpPr/>
            <p:nvPr/>
          </p:nvSpPr>
          <p:spPr>
            <a:xfrm>
              <a:off x="5946674" y="3849776"/>
              <a:ext cx="627858" cy="241963"/>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rPr>
                <a:t>Check </a:t>
              </a:r>
              <a:endParaRPr lang="en-IN" sz="1800" dirty="0">
                <a:solidFill>
                  <a:schemeClr val="bg1"/>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 xmlns:a16="http://schemas.microsoft.com/office/drawing/2014/main" id="{45A28B52-C3F9-4F5C-8E30-027304EBD5B3}"/>
                </a:ext>
              </a:extLst>
            </p:cNvPr>
            <p:cNvSpPr/>
            <p:nvPr/>
          </p:nvSpPr>
          <p:spPr>
            <a:xfrm>
              <a:off x="6042686" y="4069766"/>
              <a:ext cx="328927"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out</a:t>
              </a:r>
              <a:endParaRPr lang="en-IN" sz="1800">
                <a:solidFill>
                  <a:schemeClr val="bg1"/>
                </a:solidFill>
                <a:effectLst/>
                <a:latin typeface="Calibri" panose="020F0502020204030204" pitchFamily="34" charset="0"/>
                <a:ea typeface="Calibri" panose="020F0502020204030204" pitchFamily="34" charset="0"/>
              </a:endParaRPr>
            </a:p>
          </p:txBody>
        </p:sp>
        <p:sp>
          <p:nvSpPr>
            <p:cNvPr id="38" name="Shape 308">
              <a:extLst>
                <a:ext uri="{FF2B5EF4-FFF2-40B4-BE49-F238E27FC236}">
                  <a16:creationId xmlns="" xmlns:a16="http://schemas.microsoft.com/office/drawing/2014/main" id="{FEBBD1F1-AD90-43A8-96FC-CD5FBDD8E201}"/>
                </a:ext>
              </a:extLst>
            </p:cNvPr>
            <p:cNvSpPr/>
            <p:nvPr/>
          </p:nvSpPr>
          <p:spPr>
            <a:xfrm>
              <a:off x="144932" y="3710178"/>
              <a:ext cx="1182269" cy="864108"/>
            </a:xfrm>
            <a:custGeom>
              <a:avLst/>
              <a:gdLst/>
              <a:ahLst/>
              <a:cxnLst/>
              <a:rect l="0" t="0" r="0" b="0"/>
              <a:pathLst>
                <a:path w="1171956" h="675132">
                  <a:moveTo>
                    <a:pt x="0" y="675132"/>
                  </a:moveTo>
                  <a:lnTo>
                    <a:pt x="1171956" y="675132"/>
                  </a:lnTo>
                  <a:lnTo>
                    <a:pt x="1171956"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39" name="Rectangle 38">
              <a:extLst>
                <a:ext uri="{FF2B5EF4-FFF2-40B4-BE49-F238E27FC236}">
                  <a16:creationId xmlns="" xmlns:a16="http://schemas.microsoft.com/office/drawing/2014/main" id="{C19B2B76-68A7-4EBD-A14E-B6CF22C992EB}"/>
                </a:ext>
              </a:extLst>
            </p:cNvPr>
            <p:cNvSpPr/>
            <p:nvPr/>
          </p:nvSpPr>
          <p:spPr>
            <a:xfrm>
              <a:off x="383438" y="3978631"/>
              <a:ext cx="791368"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Product </a:t>
              </a:r>
              <a:endParaRPr lang="en-IN" sz="1800">
                <a:solidFill>
                  <a:schemeClr val="bg1"/>
                </a:solidFill>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 xmlns:a16="http://schemas.microsoft.com/office/drawing/2014/main" id="{E4344980-4751-472F-A243-EFF505D2F967}"/>
                </a:ext>
              </a:extLst>
            </p:cNvPr>
            <p:cNvSpPr/>
            <p:nvPr/>
          </p:nvSpPr>
          <p:spPr>
            <a:xfrm>
              <a:off x="383438" y="4198087"/>
              <a:ext cx="641964"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Details</a:t>
              </a:r>
              <a:endParaRPr lang="en-IN" sz="1800">
                <a:solidFill>
                  <a:schemeClr val="bg1"/>
                </a:solidFill>
                <a:effectLst/>
                <a:latin typeface="Calibri" panose="020F0502020204030204" pitchFamily="34" charset="0"/>
                <a:ea typeface="Calibri" panose="020F0502020204030204" pitchFamily="34" charset="0"/>
              </a:endParaRPr>
            </a:p>
          </p:txBody>
        </p:sp>
        <p:sp>
          <p:nvSpPr>
            <p:cNvPr id="41" name="Shape 311">
              <a:extLst>
                <a:ext uri="{FF2B5EF4-FFF2-40B4-BE49-F238E27FC236}">
                  <a16:creationId xmlns="" xmlns:a16="http://schemas.microsoft.com/office/drawing/2014/main" id="{5189483B-BEA3-430D-B21B-10DBAB7869F5}"/>
                </a:ext>
              </a:extLst>
            </p:cNvPr>
            <p:cNvSpPr/>
            <p:nvPr/>
          </p:nvSpPr>
          <p:spPr>
            <a:xfrm>
              <a:off x="6089295" y="3513963"/>
              <a:ext cx="69850" cy="76327"/>
            </a:xfrm>
            <a:custGeom>
              <a:avLst/>
              <a:gdLst/>
              <a:ahLst/>
              <a:cxnLst/>
              <a:rect l="0" t="0" r="0" b="0"/>
              <a:pathLst>
                <a:path w="69850" h="76327">
                  <a:moveTo>
                    <a:pt x="0" y="0"/>
                  </a:moveTo>
                  <a:lnTo>
                    <a:pt x="33274" y="0"/>
                  </a:lnTo>
                  <a:lnTo>
                    <a:pt x="33274" y="12827"/>
                  </a:lnTo>
                  <a:lnTo>
                    <a:pt x="69850" y="12827"/>
                  </a:lnTo>
                  <a:lnTo>
                    <a:pt x="37973" y="76327"/>
                  </a:lnTo>
                  <a:lnTo>
                    <a:pt x="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42" name="Shape 312">
              <a:extLst>
                <a:ext uri="{FF2B5EF4-FFF2-40B4-BE49-F238E27FC236}">
                  <a16:creationId xmlns="" xmlns:a16="http://schemas.microsoft.com/office/drawing/2014/main" id="{66F7B37A-57A8-4BED-B91D-DE570ECAB5C5}"/>
                </a:ext>
              </a:extLst>
            </p:cNvPr>
            <p:cNvSpPr/>
            <p:nvPr/>
          </p:nvSpPr>
          <p:spPr>
            <a:xfrm>
              <a:off x="6122569" y="3513963"/>
              <a:ext cx="9525" cy="12827"/>
            </a:xfrm>
            <a:custGeom>
              <a:avLst/>
              <a:gdLst/>
              <a:ahLst/>
              <a:cxnLst/>
              <a:rect l="0" t="0" r="0" b="0"/>
              <a:pathLst>
                <a:path w="9525" h="12827">
                  <a:moveTo>
                    <a:pt x="0" y="0"/>
                  </a:moveTo>
                  <a:lnTo>
                    <a:pt x="9525" y="127"/>
                  </a:lnTo>
                  <a:lnTo>
                    <a:pt x="9525" y="12827"/>
                  </a:lnTo>
                  <a:lnTo>
                    <a:pt x="0" y="12827"/>
                  </a:lnTo>
                  <a:lnTo>
                    <a:pt x="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43" name="Shape 313">
              <a:extLst>
                <a:ext uri="{FF2B5EF4-FFF2-40B4-BE49-F238E27FC236}">
                  <a16:creationId xmlns="" xmlns:a16="http://schemas.microsoft.com/office/drawing/2014/main" id="{DF9E83A6-2C65-44ED-BFFB-DE064EC7D118}"/>
                </a:ext>
              </a:extLst>
            </p:cNvPr>
            <p:cNvSpPr/>
            <p:nvPr/>
          </p:nvSpPr>
          <p:spPr>
            <a:xfrm>
              <a:off x="6132094" y="3514090"/>
              <a:ext cx="33401" cy="12700"/>
            </a:xfrm>
            <a:custGeom>
              <a:avLst/>
              <a:gdLst/>
              <a:ahLst/>
              <a:cxnLst/>
              <a:rect l="0" t="0" r="0" b="0"/>
              <a:pathLst>
                <a:path w="33401" h="12700">
                  <a:moveTo>
                    <a:pt x="0" y="0"/>
                  </a:moveTo>
                  <a:lnTo>
                    <a:pt x="33401" y="127"/>
                  </a:lnTo>
                  <a:lnTo>
                    <a:pt x="27051" y="12700"/>
                  </a:lnTo>
                  <a:lnTo>
                    <a:pt x="0" y="12700"/>
                  </a:lnTo>
                  <a:lnTo>
                    <a:pt x="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44" name="Shape 314">
              <a:extLst>
                <a:ext uri="{FF2B5EF4-FFF2-40B4-BE49-F238E27FC236}">
                  <a16:creationId xmlns="" xmlns:a16="http://schemas.microsoft.com/office/drawing/2014/main" id="{AD812F46-083A-4812-A354-E1B4F2946F64}"/>
                </a:ext>
              </a:extLst>
            </p:cNvPr>
            <p:cNvSpPr/>
            <p:nvPr/>
          </p:nvSpPr>
          <p:spPr>
            <a:xfrm>
              <a:off x="6122569" y="3043428"/>
              <a:ext cx="10922" cy="470662"/>
            </a:xfrm>
            <a:custGeom>
              <a:avLst/>
              <a:gdLst/>
              <a:ahLst/>
              <a:cxnLst/>
              <a:rect l="0" t="0" r="0" b="0"/>
              <a:pathLst>
                <a:path w="10922" h="470662">
                  <a:moveTo>
                    <a:pt x="1397" y="0"/>
                  </a:moveTo>
                  <a:lnTo>
                    <a:pt x="10922" y="127"/>
                  </a:lnTo>
                  <a:lnTo>
                    <a:pt x="9525" y="470662"/>
                  </a:lnTo>
                  <a:lnTo>
                    <a:pt x="0" y="470535"/>
                  </a:lnTo>
                  <a:lnTo>
                    <a:pt x="1397"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45" name="Shape 315">
              <a:extLst>
                <a:ext uri="{FF2B5EF4-FFF2-40B4-BE49-F238E27FC236}">
                  <a16:creationId xmlns="" xmlns:a16="http://schemas.microsoft.com/office/drawing/2014/main" id="{1A81CDF9-E399-4717-AC2F-1AC17AE1E9D6}"/>
                </a:ext>
              </a:extLst>
            </p:cNvPr>
            <p:cNvSpPr/>
            <p:nvPr/>
          </p:nvSpPr>
          <p:spPr>
            <a:xfrm>
              <a:off x="915314" y="3629660"/>
              <a:ext cx="69799" cy="76327"/>
            </a:xfrm>
            <a:custGeom>
              <a:avLst/>
              <a:gdLst/>
              <a:ahLst/>
              <a:cxnLst/>
              <a:rect l="0" t="0" r="0" b="0"/>
              <a:pathLst>
                <a:path w="69799" h="76327">
                  <a:moveTo>
                    <a:pt x="0" y="0"/>
                  </a:moveTo>
                  <a:lnTo>
                    <a:pt x="33338" y="0"/>
                  </a:lnTo>
                  <a:lnTo>
                    <a:pt x="33299" y="12700"/>
                  </a:lnTo>
                  <a:lnTo>
                    <a:pt x="42824" y="12827"/>
                  </a:lnTo>
                  <a:lnTo>
                    <a:pt x="69799" y="12827"/>
                  </a:lnTo>
                  <a:lnTo>
                    <a:pt x="37871" y="76327"/>
                  </a:lnTo>
                  <a:lnTo>
                    <a:pt x="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46" name="Shape 316">
              <a:extLst>
                <a:ext uri="{FF2B5EF4-FFF2-40B4-BE49-F238E27FC236}">
                  <a16:creationId xmlns="" xmlns:a16="http://schemas.microsoft.com/office/drawing/2014/main" id="{34DBA61E-EB2C-40C8-96AE-51A102DAF400}"/>
                </a:ext>
              </a:extLst>
            </p:cNvPr>
            <p:cNvSpPr/>
            <p:nvPr/>
          </p:nvSpPr>
          <p:spPr>
            <a:xfrm>
              <a:off x="948614" y="3629660"/>
              <a:ext cx="9563" cy="12827"/>
            </a:xfrm>
            <a:custGeom>
              <a:avLst/>
              <a:gdLst/>
              <a:ahLst/>
              <a:cxnLst/>
              <a:rect l="0" t="0" r="0" b="0"/>
              <a:pathLst>
                <a:path w="9563" h="12827">
                  <a:moveTo>
                    <a:pt x="38" y="0"/>
                  </a:moveTo>
                  <a:lnTo>
                    <a:pt x="9563" y="0"/>
                  </a:lnTo>
                  <a:lnTo>
                    <a:pt x="9525" y="12827"/>
                  </a:lnTo>
                  <a:lnTo>
                    <a:pt x="0" y="12700"/>
                  </a:lnTo>
                  <a:lnTo>
                    <a:pt x="38"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47" name="Shape 317">
              <a:extLst>
                <a:ext uri="{FF2B5EF4-FFF2-40B4-BE49-F238E27FC236}">
                  <a16:creationId xmlns="" xmlns:a16="http://schemas.microsoft.com/office/drawing/2014/main" id="{E148ADF7-047F-4D93-B04F-C905830590FE}"/>
                </a:ext>
              </a:extLst>
            </p:cNvPr>
            <p:cNvSpPr/>
            <p:nvPr/>
          </p:nvSpPr>
          <p:spPr>
            <a:xfrm>
              <a:off x="958139" y="3629660"/>
              <a:ext cx="33363" cy="12827"/>
            </a:xfrm>
            <a:custGeom>
              <a:avLst/>
              <a:gdLst/>
              <a:ahLst/>
              <a:cxnLst/>
              <a:rect l="0" t="0" r="0" b="0"/>
              <a:pathLst>
                <a:path w="33363" h="12827">
                  <a:moveTo>
                    <a:pt x="38" y="0"/>
                  </a:moveTo>
                  <a:lnTo>
                    <a:pt x="33363" y="127"/>
                  </a:lnTo>
                  <a:lnTo>
                    <a:pt x="26975" y="12827"/>
                  </a:lnTo>
                  <a:lnTo>
                    <a:pt x="0" y="12827"/>
                  </a:lnTo>
                  <a:lnTo>
                    <a:pt x="38"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48" name="Shape 318">
              <a:extLst>
                <a:ext uri="{FF2B5EF4-FFF2-40B4-BE49-F238E27FC236}">
                  <a16:creationId xmlns="" xmlns:a16="http://schemas.microsoft.com/office/drawing/2014/main" id="{D3B72FD7-1822-4E8C-BB4D-CBBA4CC43B16}"/>
                </a:ext>
              </a:extLst>
            </p:cNvPr>
            <p:cNvSpPr/>
            <p:nvPr/>
          </p:nvSpPr>
          <p:spPr>
            <a:xfrm>
              <a:off x="948652" y="3166872"/>
              <a:ext cx="10858" cy="462788"/>
            </a:xfrm>
            <a:custGeom>
              <a:avLst/>
              <a:gdLst/>
              <a:ahLst/>
              <a:cxnLst/>
              <a:rect l="0" t="0" r="0" b="0"/>
              <a:pathLst>
                <a:path w="10858" h="462788">
                  <a:moveTo>
                    <a:pt x="1333" y="0"/>
                  </a:moveTo>
                  <a:lnTo>
                    <a:pt x="10858" y="127"/>
                  </a:lnTo>
                  <a:lnTo>
                    <a:pt x="9525" y="462788"/>
                  </a:lnTo>
                  <a:lnTo>
                    <a:pt x="0" y="462788"/>
                  </a:lnTo>
                  <a:lnTo>
                    <a:pt x="1333"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49" name="Shape 319">
              <a:extLst>
                <a:ext uri="{FF2B5EF4-FFF2-40B4-BE49-F238E27FC236}">
                  <a16:creationId xmlns="" xmlns:a16="http://schemas.microsoft.com/office/drawing/2014/main" id="{F9817ACA-F5D5-47CE-A5B4-54CF5747833D}"/>
                </a:ext>
              </a:extLst>
            </p:cNvPr>
            <p:cNvSpPr/>
            <p:nvPr/>
          </p:nvSpPr>
          <p:spPr>
            <a:xfrm>
              <a:off x="1957731" y="3681857"/>
              <a:ext cx="69850" cy="97155"/>
            </a:xfrm>
            <a:custGeom>
              <a:avLst/>
              <a:gdLst/>
              <a:ahLst/>
              <a:cxnLst/>
              <a:rect l="0" t="0" r="0" b="0"/>
              <a:pathLst>
                <a:path w="69850" h="97155">
                  <a:moveTo>
                    <a:pt x="33401" y="0"/>
                  </a:moveTo>
                  <a:lnTo>
                    <a:pt x="33528" y="16256"/>
                  </a:lnTo>
                  <a:lnTo>
                    <a:pt x="69850" y="16256"/>
                  </a:lnTo>
                  <a:lnTo>
                    <a:pt x="38989" y="97155"/>
                  </a:lnTo>
                  <a:lnTo>
                    <a:pt x="0" y="508"/>
                  </a:lnTo>
                  <a:lnTo>
                    <a:pt x="33401"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50" name="Shape 320">
              <a:extLst>
                <a:ext uri="{FF2B5EF4-FFF2-40B4-BE49-F238E27FC236}">
                  <a16:creationId xmlns="" xmlns:a16="http://schemas.microsoft.com/office/drawing/2014/main" id="{F5DEAA9D-2EB9-464F-ABAB-5BF55A945384}"/>
                </a:ext>
              </a:extLst>
            </p:cNvPr>
            <p:cNvSpPr/>
            <p:nvPr/>
          </p:nvSpPr>
          <p:spPr>
            <a:xfrm>
              <a:off x="1991132" y="3681730"/>
              <a:ext cx="9525" cy="16383"/>
            </a:xfrm>
            <a:custGeom>
              <a:avLst/>
              <a:gdLst/>
              <a:ahLst/>
              <a:cxnLst/>
              <a:rect l="0" t="0" r="0" b="0"/>
              <a:pathLst>
                <a:path w="9525" h="16383">
                  <a:moveTo>
                    <a:pt x="9398" y="0"/>
                  </a:moveTo>
                  <a:lnTo>
                    <a:pt x="9525" y="16129"/>
                  </a:lnTo>
                  <a:lnTo>
                    <a:pt x="127" y="16383"/>
                  </a:lnTo>
                  <a:lnTo>
                    <a:pt x="0" y="127"/>
                  </a:lnTo>
                  <a:lnTo>
                    <a:pt x="9398"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51" name="Shape 321">
              <a:extLst>
                <a:ext uri="{FF2B5EF4-FFF2-40B4-BE49-F238E27FC236}">
                  <a16:creationId xmlns="" xmlns:a16="http://schemas.microsoft.com/office/drawing/2014/main" id="{D208E0F1-AD34-4B23-B420-6B15ED839D8A}"/>
                </a:ext>
              </a:extLst>
            </p:cNvPr>
            <p:cNvSpPr/>
            <p:nvPr/>
          </p:nvSpPr>
          <p:spPr>
            <a:xfrm>
              <a:off x="1991259" y="3681222"/>
              <a:ext cx="42672" cy="16891"/>
            </a:xfrm>
            <a:custGeom>
              <a:avLst/>
              <a:gdLst/>
              <a:ahLst/>
              <a:cxnLst/>
              <a:rect l="0" t="0" r="0" b="0"/>
              <a:pathLst>
                <a:path w="42672" h="16891">
                  <a:moveTo>
                    <a:pt x="42672" y="0"/>
                  </a:moveTo>
                  <a:lnTo>
                    <a:pt x="36322" y="16891"/>
                  </a:lnTo>
                  <a:lnTo>
                    <a:pt x="0" y="16891"/>
                  </a:lnTo>
                  <a:lnTo>
                    <a:pt x="9398" y="16637"/>
                  </a:lnTo>
                  <a:lnTo>
                    <a:pt x="9271" y="508"/>
                  </a:lnTo>
                  <a:lnTo>
                    <a:pt x="42672"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52" name="Shape 322">
              <a:extLst>
                <a:ext uri="{FF2B5EF4-FFF2-40B4-BE49-F238E27FC236}">
                  <a16:creationId xmlns="" xmlns:a16="http://schemas.microsoft.com/office/drawing/2014/main" id="{D8305CE8-1972-4F12-A75D-A5E25703B3CA}"/>
                </a:ext>
              </a:extLst>
            </p:cNvPr>
            <p:cNvSpPr/>
            <p:nvPr/>
          </p:nvSpPr>
          <p:spPr>
            <a:xfrm>
              <a:off x="1985671" y="3092196"/>
              <a:ext cx="14859" cy="589661"/>
            </a:xfrm>
            <a:custGeom>
              <a:avLst/>
              <a:gdLst/>
              <a:ahLst/>
              <a:cxnLst/>
              <a:rect l="0" t="0" r="0" b="0"/>
              <a:pathLst>
                <a:path w="14859" h="589661">
                  <a:moveTo>
                    <a:pt x="9525" y="0"/>
                  </a:moveTo>
                  <a:lnTo>
                    <a:pt x="14859" y="589534"/>
                  </a:lnTo>
                  <a:lnTo>
                    <a:pt x="5461" y="589661"/>
                  </a:lnTo>
                  <a:lnTo>
                    <a:pt x="0" y="127"/>
                  </a:lnTo>
                  <a:lnTo>
                    <a:pt x="9525"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53" name="Shape 323">
              <a:extLst>
                <a:ext uri="{FF2B5EF4-FFF2-40B4-BE49-F238E27FC236}">
                  <a16:creationId xmlns="" xmlns:a16="http://schemas.microsoft.com/office/drawing/2014/main" id="{C226C72D-915B-4DF6-950D-2949191B06A1}"/>
                </a:ext>
              </a:extLst>
            </p:cNvPr>
            <p:cNvSpPr/>
            <p:nvPr/>
          </p:nvSpPr>
          <p:spPr>
            <a:xfrm>
              <a:off x="7683399" y="3507740"/>
              <a:ext cx="69850" cy="76200"/>
            </a:xfrm>
            <a:custGeom>
              <a:avLst/>
              <a:gdLst/>
              <a:ahLst/>
              <a:cxnLst/>
              <a:rect l="0" t="0" r="0" b="0"/>
              <a:pathLst>
                <a:path w="69850" h="76200">
                  <a:moveTo>
                    <a:pt x="0" y="0"/>
                  </a:moveTo>
                  <a:lnTo>
                    <a:pt x="33274" y="127"/>
                  </a:lnTo>
                  <a:lnTo>
                    <a:pt x="33274" y="12700"/>
                  </a:lnTo>
                  <a:lnTo>
                    <a:pt x="42799" y="12827"/>
                  </a:lnTo>
                  <a:lnTo>
                    <a:pt x="69850" y="12827"/>
                  </a:lnTo>
                  <a:lnTo>
                    <a:pt x="37846" y="76200"/>
                  </a:lnTo>
                  <a:lnTo>
                    <a:pt x="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54" name="Shape 324">
              <a:extLst>
                <a:ext uri="{FF2B5EF4-FFF2-40B4-BE49-F238E27FC236}">
                  <a16:creationId xmlns="" xmlns:a16="http://schemas.microsoft.com/office/drawing/2014/main" id="{779C8417-C34B-4EDF-A714-85B1536997B2}"/>
                </a:ext>
              </a:extLst>
            </p:cNvPr>
            <p:cNvSpPr/>
            <p:nvPr/>
          </p:nvSpPr>
          <p:spPr>
            <a:xfrm>
              <a:off x="7716673" y="3507867"/>
              <a:ext cx="9525" cy="12700"/>
            </a:xfrm>
            <a:custGeom>
              <a:avLst/>
              <a:gdLst/>
              <a:ahLst/>
              <a:cxnLst/>
              <a:rect l="0" t="0" r="0" b="0"/>
              <a:pathLst>
                <a:path w="9525" h="12700">
                  <a:moveTo>
                    <a:pt x="0" y="0"/>
                  </a:moveTo>
                  <a:lnTo>
                    <a:pt x="9525" y="0"/>
                  </a:lnTo>
                  <a:lnTo>
                    <a:pt x="9525" y="12700"/>
                  </a:lnTo>
                  <a:lnTo>
                    <a:pt x="0" y="12573"/>
                  </a:lnTo>
                  <a:lnTo>
                    <a:pt x="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55" name="Shape 325">
              <a:extLst>
                <a:ext uri="{FF2B5EF4-FFF2-40B4-BE49-F238E27FC236}">
                  <a16:creationId xmlns="" xmlns:a16="http://schemas.microsoft.com/office/drawing/2014/main" id="{C56F728C-E036-4805-AE7B-4DA9D23DC697}"/>
                </a:ext>
              </a:extLst>
            </p:cNvPr>
            <p:cNvSpPr/>
            <p:nvPr/>
          </p:nvSpPr>
          <p:spPr>
            <a:xfrm>
              <a:off x="7726198" y="3507867"/>
              <a:ext cx="33401" cy="12700"/>
            </a:xfrm>
            <a:custGeom>
              <a:avLst/>
              <a:gdLst/>
              <a:ahLst/>
              <a:cxnLst/>
              <a:rect l="0" t="0" r="0" b="0"/>
              <a:pathLst>
                <a:path w="33401" h="12700">
                  <a:moveTo>
                    <a:pt x="0" y="0"/>
                  </a:moveTo>
                  <a:lnTo>
                    <a:pt x="33401" y="0"/>
                  </a:lnTo>
                  <a:lnTo>
                    <a:pt x="27051" y="12700"/>
                  </a:lnTo>
                  <a:lnTo>
                    <a:pt x="0" y="12700"/>
                  </a:lnTo>
                  <a:lnTo>
                    <a:pt x="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56" name="Shape 326">
              <a:extLst>
                <a:ext uri="{FF2B5EF4-FFF2-40B4-BE49-F238E27FC236}">
                  <a16:creationId xmlns="" xmlns:a16="http://schemas.microsoft.com/office/drawing/2014/main" id="{2F248EFC-809A-4306-8373-31413D8A2FBC}"/>
                </a:ext>
              </a:extLst>
            </p:cNvPr>
            <p:cNvSpPr/>
            <p:nvPr/>
          </p:nvSpPr>
          <p:spPr>
            <a:xfrm>
              <a:off x="7716673" y="3022092"/>
              <a:ext cx="10922" cy="485775"/>
            </a:xfrm>
            <a:custGeom>
              <a:avLst/>
              <a:gdLst/>
              <a:ahLst/>
              <a:cxnLst/>
              <a:rect l="0" t="0" r="0" b="0"/>
              <a:pathLst>
                <a:path w="10922" h="485775">
                  <a:moveTo>
                    <a:pt x="1397" y="0"/>
                  </a:moveTo>
                  <a:lnTo>
                    <a:pt x="10922" y="127"/>
                  </a:lnTo>
                  <a:lnTo>
                    <a:pt x="9525" y="485775"/>
                  </a:lnTo>
                  <a:lnTo>
                    <a:pt x="0" y="485775"/>
                  </a:lnTo>
                  <a:lnTo>
                    <a:pt x="1397"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57" name="Shape 328">
              <a:extLst>
                <a:ext uri="{FF2B5EF4-FFF2-40B4-BE49-F238E27FC236}">
                  <a16:creationId xmlns="" xmlns:a16="http://schemas.microsoft.com/office/drawing/2014/main" id="{FDDC82AA-E3B5-44C2-AD3C-6139A401AFE8}"/>
                </a:ext>
              </a:extLst>
            </p:cNvPr>
            <p:cNvSpPr/>
            <p:nvPr/>
          </p:nvSpPr>
          <p:spPr>
            <a:xfrm>
              <a:off x="618896" y="2262435"/>
              <a:ext cx="8043672" cy="65094"/>
            </a:xfrm>
            <a:custGeom>
              <a:avLst/>
              <a:gdLst/>
              <a:ahLst/>
              <a:cxnLst/>
              <a:rect l="0" t="0" r="0" b="0"/>
              <a:pathLst>
                <a:path w="8043672" h="65094">
                  <a:moveTo>
                    <a:pt x="0" y="65094"/>
                  </a:moveTo>
                  <a:lnTo>
                    <a:pt x="8043672" y="65094"/>
                  </a:lnTo>
                  <a:lnTo>
                    <a:pt x="8043672"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58" name="Shape 329">
              <a:extLst>
                <a:ext uri="{FF2B5EF4-FFF2-40B4-BE49-F238E27FC236}">
                  <a16:creationId xmlns="" xmlns:a16="http://schemas.microsoft.com/office/drawing/2014/main" id="{D8AB89D5-57E3-4937-93B6-18C0DCB09219}"/>
                </a:ext>
              </a:extLst>
            </p:cNvPr>
            <p:cNvSpPr/>
            <p:nvPr/>
          </p:nvSpPr>
          <p:spPr>
            <a:xfrm>
              <a:off x="1101242" y="2298954"/>
              <a:ext cx="76200" cy="459994"/>
            </a:xfrm>
            <a:custGeom>
              <a:avLst/>
              <a:gdLst/>
              <a:ahLst/>
              <a:cxnLst/>
              <a:rect l="0" t="0" r="0" b="0"/>
              <a:pathLst>
                <a:path w="76200" h="459994">
                  <a:moveTo>
                    <a:pt x="34544" y="0"/>
                  </a:moveTo>
                  <a:lnTo>
                    <a:pt x="44069" y="127"/>
                  </a:lnTo>
                  <a:lnTo>
                    <a:pt x="42799" y="383921"/>
                  </a:lnTo>
                  <a:lnTo>
                    <a:pt x="76200" y="384048"/>
                  </a:lnTo>
                  <a:lnTo>
                    <a:pt x="69850" y="396621"/>
                  </a:lnTo>
                  <a:lnTo>
                    <a:pt x="37846" y="459994"/>
                  </a:lnTo>
                  <a:lnTo>
                    <a:pt x="0" y="383794"/>
                  </a:lnTo>
                  <a:lnTo>
                    <a:pt x="33274" y="383794"/>
                  </a:lnTo>
                  <a:lnTo>
                    <a:pt x="34544"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59" name="Shape 330">
              <a:extLst>
                <a:ext uri="{FF2B5EF4-FFF2-40B4-BE49-F238E27FC236}">
                  <a16:creationId xmlns="" xmlns:a16="http://schemas.microsoft.com/office/drawing/2014/main" id="{65059689-08BD-428E-B915-C9E88856A26D}"/>
                </a:ext>
              </a:extLst>
            </p:cNvPr>
            <p:cNvSpPr/>
            <p:nvPr/>
          </p:nvSpPr>
          <p:spPr>
            <a:xfrm>
              <a:off x="2411248" y="1813560"/>
              <a:ext cx="76200" cy="459994"/>
            </a:xfrm>
            <a:custGeom>
              <a:avLst/>
              <a:gdLst/>
              <a:ahLst/>
              <a:cxnLst/>
              <a:rect l="0" t="0" r="0" b="0"/>
              <a:pathLst>
                <a:path w="76200" h="459994">
                  <a:moveTo>
                    <a:pt x="37592" y="0"/>
                  </a:moveTo>
                  <a:lnTo>
                    <a:pt x="42926" y="383794"/>
                  </a:lnTo>
                  <a:lnTo>
                    <a:pt x="76200" y="383413"/>
                  </a:lnTo>
                  <a:lnTo>
                    <a:pt x="69723" y="396748"/>
                  </a:lnTo>
                  <a:lnTo>
                    <a:pt x="39116" y="459994"/>
                  </a:lnTo>
                  <a:lnTo>
                    <a:pt x="0" y="384429"/>
                  </a:lnTo>
                  <a:lnTo>
                    <a:pt x="33401" y="383921"/>
                  </a:lnTo>
                  <a:lnTo>
                    <a:pt x="28067" y="127"/>
                  </a:lnTo>
                  <a:lnTo>
                    <a:pt x="37592"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61" name="Shape 332">
              <a:extLst>
                <a:ext uri="{FF2B5EF4-FFF2-40B4-BE49-F238E27FC236}">
                  <a16:creationId xmlns="" xmlns:a16="http://schemas.microsoft.com/office/drawing/2014/main" id="{198F5461-89A8-4342-A2EE-17A690FA5A12}"/>
                </a:ext>
              </a:extLst>
            </p:cNvPr>
            <p:cNvSpPr/>
            <p:nvPr/>
          </p:nvSpPr>
          <p:spPr>
            <a:xfrm>
              <a:off x="5364252" y="2308479"/>
              <a:ext cx="76200" cy="467868"/>
            </a:xfrm>
            <a:custGeom>
              <a:avLst/>
              <a:gdLst/>
              <a:ahLst/>
              <a:cxnLst/>
              <a:rect l="0" t="0" r="0" b="0"/>
              <a:pathLst>
                <a:path w="76200" h="467868">
                  <a:moveTo>
                    <a:pt x="37592" y="0"/>
                  </a:moveTo>
                  <a:lnTo>
                    <a:pt x="42926" y="391668"/>
                  </a:lnTo>
                  <a:lnTo>
                    <a:pt x="76200" y="391160"/>
                  </a:lnTo>
                  <a:lnTo>
                    <a:pt x="69850" y="404368"/>
                  </a:lnTo>
                  <a:lnTo>
                    <a:pt x="39116" y="467868"/>
                  </a:lnTo>
                  <a:lnTo>
                    <a:pt x="0" y="392176"/>
                  </a:lnTo>
                  <a:lnTo>
                    <a:pt x="33401" y="391795"/>
                  </a:lnTo>
                  <a:lnTo>
                    <a:pt x="28067" y="127"/>
                  </a:lnTo>
                  <a:lnTo>
                    <a:pt x="37592"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62" name="Shape 333">
              <a:extLst>
                <a:ext uri="{FF2B5EF4-FFF2-40B4-BE49-F238E27FC236}">
                  <a16:creationId xmlns="" xmlns:a16="http://schemas.microsoft.com/office/drawing/2014/main" id="{7AD06336-F04A-493D-93D1-30CB149DABA0}"/>
                </a:ext>
              </a:extLst>
            </p:cNvPr>
            <p:cNvSpPr/>
            <p:nvPr/>
          </p:nvSpPr>
          <p:spPr>
            <a:xfrm>
              <a:off x="7631455" y="2318004"/>
              <a:ext cx="76073" cy="452247"/>
            </a:xfrm>
            <a:custGeom>
              <a:avLst/>
              <a:gdLst/>
              <a:ahLst/>
              <a:cxnLst/>
              <a:rect l="0" t="0" r="0" b="0"/>
              <a:pathLst>
                <a:path w="76073" h="452247">
                  <a:moveTo>
                    <a:pt x="37592" y="0"/>
                  </a:moveTo>
                  <a:lnTo>
                    <a:pt x="42799" y="376047"/>
                  </a:lnTo>
                  <a:lnTo>
                    <a:pt x="76073" y="375539"/>
                  </a:lnTo>
                  <a:lnTo>
                    <a:pt x="69596" y="388747"/>
                  </a:lnTo>
                  <a:lnTo>
                    <a:pt x="39116" y="452247"/>
                  </a:lnTo>
                  <a:lnTo>
                    <a:pt x="0" y="376682"/>
                  </a:lnTo>
                  <a:lnTo>
                    <a:pt x="33274" y="376174"/>
                  </a:lnTo>
                  <a:lnTo>
                    <a:pt x="28067" y="127"/>
                  </a:lnTo>
                  <a:lnTo>
                    <a:pt x="37592"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63" name="Shape 334">
              <a:extLst>
                <a:ext uri="{FF2B5EF4-FFF2-40B4-BE49-F238E27FC236}">
                  <a16:creationId xmlns="" xmlns:a16="http://schemas.microsoft.com/office/drawing/2014/main" id="{EA847268-26AB-4979-801D-E7A6B2873976}"/>
                </a:ext>
              </a:extLst>
            </p:cNvPr>
            <p:cNvSpPr/>
            <p:nvPr/>
          </p:nvSpPr>
          <p:spPr>
            <a:xfrm>
              <a:off x="3077871" y="1551432"/>
              <a:ext cx="76454" cy="76200"/>
            </a:xfrm>
            <a:custGeom>
              <a:avLst/>
              <a:gdLst/>
              <a:ahLst/>
              <a:cxnLst/>
              <a:rect l="0" t="0" r="0" b="0"/>
              <a:pathLst>
                <a:path w="76454" h="76200">
                  <a:moveTo>
                    <a:pt x="75819" y="0"/>
                  </a:moveTo>
                  <a:lnTo>
                    <a:pt x="76073" y="33274"/>
                  </a:lnTo>
                  <a:lnTo>
                    <a:pt x="63373" y="33401"/>
                  </a:lnTo>
                  <a:lnTo>
                    <a:pt x="63500" y="42926"/>
                  </a:lnTo>
                  <a:lnTo>
                    <a:pt x="76200" y="42926"/>
                  </a:lnTo>
                  <a:lnTo>
                    <a:pt x="76454" y="76200"/>
                  </a:lnTo>
                  <a:lnTo>
                    <a:pt x="0" y="38735"/>
                  </a:lnTo>
                  <a:lnTo>
                    <a:pt x="75819"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64" name="Shape 335">
              <a:extLst>
                <a:ext uri="{FF2B5EF4-FFF2-40B4-BE49-F238E27FC236}">
                  <a16:creationId xmlns="" xmlns:a16="http://schemas.microsoft.com/office/drawing/2014/main" id="{DB2FFA06-357F-4C8B-BF99-80671201BA61}"/>
                </a:ext>
              </a:extLst>
            </p:cNvPr>
            <p:cNvSpPr/>
            <p:nvPr/>
          </p:nvSpPr>
          <p:spPr>
            <a:xfrm>
              <a:off x="3141244" y="1584706"/>
              <a:ext cx="12827" cy="9652"/>
            </a:xfrm>
            <a:custGeom>
              <a:avLst/>
              <a:gdLst/>
              <a:ahLst/>
              <a:cxnLst/>
              <a:rect l="0" t="0" r="0" b="0"/>
              <a:pathLst>
                <a:path w="12827" h="9652">
                  <a:moveTo>
                    <a:pt x="12700" y="0"/>
                  </a:moveTo>
                  <a:lnTo>
                    <a:pt x="12827" y="9525"/>
                  </a:lnTo>
                  <a:lnTo>
                    <a:pt x="127" y="9652"/>
                  </a:lnTo>
                  <a:lnTo>
                    <a:pt x="0" y="127"/>
                  </a:lnTo>
                  <a:lnTo>
                    <a:pt x="1270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65" name="Shape 336">
              <a:extLst>
                <a:ext uri="{FF2B5EF4-FFF2-40B4-BE49-F238E27FC236}">
                  <a16:creationId xmlns="" xmlns:a16="http://schemas.microsoft.com/office/drawing/2014/main" id="{CC545F7E-AF7F-4BB6-90AE-56CE5F867A8F}"/>
                </a:ext>
              </a:extLst>
            </p:cNvPr>
            <p:cNvSpPr/>
            <p:nvPr/>
          </p:nvSpPr>
          <p:spPr>
            <a:xfrm>
              <a:off x="3141371" y="1594231"/>
              <a:ext cx="12700" cy="127"/>
            </a:xfrm>
            <a:custGeom>
              <a:avLst/>
              <a:gdLst/>
              <a:ahLst/>
              <a:cxnLst/>
              <a:rect l="0" t="0" r="0" b="0"/>
              <a:pathLst>
                <a:path w="12700" h="127">
                  <a:moveTo>
                    <a:pt x="12700" y="0"/>
                  </a:moveTo>
                  <a:lnTo>
                    <a:pt x="12700" y="127"/>
                  </a:lnTo>
                  <a:lnTo>
                    <a:pt x="0" y="127"/>
                  </a:lnTo>
                  <a:lnTo>
                    <a:pt x="1270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66" name="Shape 337">
              <a:extLst>
                <a:ext uri="{FF2B5EF4-FFF2-40B4-BE49-F238E27FC236}">
                  <a16:creationId xmlns="" xmlns:a16="http://schemas.microsoft.com/office/drawing/2014/main" id="{65DFC2EA-5E52-4D38-8B8E-D00C776D4397}"/>
                </a:ext>
              </a:extLst>
            </p:cNvPr>
            <p:cNvSpPr/>
            <p:nvPr/>
          </p:nvSpPr>
          <p:spPr>
            <a:xfrm>
              <a:off x="3153944" y="1571371"/>
              <a:ext cx="1475105" cy="22860"/>
            </a:xfrm>
            <a:custGeom>
              <a:avLst/>
              <a:gdLst/>
              <a:ahLst/>
              <a:cxnLst/>
              <a:rect l="0" t="0" r="0" b="0"/>
              <a:pathLst>
                <a:path w="1475105" h="22860">
                  <a:moveTo>
                    <a:pt x="1474978" y="0"/>
                  </a:moveTo>
                  <a:lnTo>
                    <a:pt x="1475105" y="9525"/>
                  </a:lnTo>
                  <a:lnTo>
                    <a:pt x="127" y="22860"/>
                  </a:lnTo>
                  <a:lnTo>
                    <a:pt x="0" y="13335"/>
                  </a:lnTo>
                  <a:lnTo>
                    <a:pt x="1474978"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67" name="Shape 339">
              <a:extLst>
                <a:ext uri="{FF2B5EF4-FFF2-40B4-BE49-F238E27FC236}">
                  <a16:creationId xmlns="" xmlns:a16="http://schemas.microsoft.com/office/drawing/2014/main" id="{6B965519-F018-4595-B65C-DBDF44ECE3D6}"/>
                </a:ext>
              </a:extLst>
            </p:cNvPr>
            <p:cNvSpPr/>
            <p:nvPr/>
          </p:nvSpPr>
          <p:spPr>
            <a:xfrm>
              <a:off x="984656" y="880133"/>
              <a:ext cx="7616698" cy="69700"/>
            </a:xfrm>
            <a:custGeom>
              <a:avLst/>
              <a:gdLst/>
              <a:ahLst/>
              <a:cxnLst/>
              <a:rect l="0" t="0" r="0" b="0"/>
              <a:pathLst>
                <a:path w="7616698" h="69700">
                  <a:moveTo>
                    <a:pt x="0" y="69700"/>
                  </a:moveTo>
                  <a:lnTo>
                    <a:pt x="7616698" y="69700"/>
                  </a:lnTo>
                  <a:lnTo>
                    <a:pt x="7616698"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68" name="Shape 340">
              <a:extLst>
                <a:ext uri="{FF2B5EF4-FFF2-40B4-BE49-F238E27FC236}">
                  <a16:creationId xmlns="" xmlns:a16="http://schemas.microsoft.com/office/drawing/2014/main" id="{4DB96D8A-4D33-401C-9163-1DFCBA232D28}"/>
                </a:ext>
              </a:extLst>
            </p:cNvPr>
            <p:cNvSpPr/>
            <p:nvPr/>
          </p:nvSpPr>
          <p:spPr>
            <a:xfrm>
              <a:off x="2480463" y="918972"/>
              <a:ext cx="76200" cy="451993"/>
            </a:xfrm>
            <a:custGeom>
              <a:avLst/>
              <a:gdLst/>
              <a:ahLst/>
              <a:cxnLst/>
              <a:rect l="0" t="0" r="0" b="0"/>
              <a:pathLst>
                <a:path w="76200" h="451993">
                  <a:moveTo>
                    <a:pt x="31115" y="0"/>
                  </a:moveTo>
                  <a:lnTo>
                    <a:pt x="42799" y="375793"/>
                  </a:lnTo>
                  <a:lnTo>
                    <a:pt x="76200" y="374650"/>
                  </a:lnTo>
                  <a:lnTo>
                    <a:pt x="69596" y="388747"/>
                  </a:lnTo>
                  <a:lnTo>
                    <a:pt x="40386" y="451993"/>
                  </a:lnTo>
                  <a:lnTo>
                    <a:pt x="0" y="377063"/>
                  </a:lnTo>
                  <a:lnTo>
                    <a:pt x="33274" y="376047"/>
                  </a:lnTo>
                  <a:lnTo>
                    <a:pt x="21590" y="381"/>
                  </a:lnTo>
                  <a:lnTo>
                    <a:pt x="31115"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69" name="Shape 341">
              <a:extLst>
                <a:ext uri="{FF2B5EF4-FFF2-40B4-BE49-F238E27FC236}">
                  <a16:creationId xmlns="" xmlns:a16="http://schemas.microsoft.com/office/drawing/2014/main" id="{2AADA5C1-1597-4D01-BD89-A78126434D8E}"/>
                </a:ext>
              </a:extLst>
            </p:cNvPr>
            <p:cNvSpPr/>
            <p:nvPr/>
          </p:nvSpPr>
          <p:spPr>
            <a:xfrm>
              <a:off x="4978172" y="919099"/>
              <a:ext cx="76200" cy="459613"/>
            </a:xfrm>
            <a:custGeom>
              <a:avLst/>
              <a:gdLst/>
              <a:ahLst/>
              <a:cxnLst/>
              <a:rect l="0" t="0" r="0" b="0"/>
              <a:pathLst>
                <a:path w="76200" h="459613">
                  <a:moveTo>
                    <a:pt x="37592" y="0"/>
                  </a:moveTo>
                  <a:lnTo>
                    <a:pt x="42926" y="383413"/>
                  </a:lnTo>
                  <a:lnTo>
                    <a:pt x="76200" y="383032"/>
                  </a:lnTo>
                  <a:lnTo>
                    <a:pt x="69723" y="396367"/>
                  </a:lnTo>
                  <a:lnTo>
                    <a:pt x="39116" y="459613"/>
                  </a:lnTo>
                  <a:lnTo>
                    <a:pt x="0" y="384048"/>
                  </a:lnTo>
                  <a:lnTo>
                    <a:pt x="33401" y="383540"/>
                  </a:lnTo>
                  <a:lnTo>
                    <a:pt x="28067" y="127"/>
                  </a:lnTo>
                  <a:lnTo>
                    <a:pt x="37592"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pic>
          <p:nvPicPr>
            <p:cNvPr id="70" name="Picture 69">
              <a:extLst>
                <a:ext uri="{FF2B5EF4-FFF2-40B4-BE49-F238E27FC236}">
                  <a16:creationId xmlns="" xmlns:a16="http://schemas.microsoft.com/office/drawing/2014/main" id="{42EF022E-1288-4FB4-84A8-13CD6070CCE0}"/>
                </a:ext>
              </a:extLst>
            </p:cNvPr>
            <p:cNvPicPr/>
            <p:nvPr/>
          </p:nvPicPr>
          <p:blipFill>
            <a:blip r:embed="rId2"/>
            <a:stretch>
              <a:fillRect/>
            </a:stretch>
          </p:blipFill>
          <p:spPr>
            <a:xfrm>
              <a:off x="4525671" y="690372"/>
              <a:ext cx="76200" cy="210312"/>
            </a:xfrm>
            <a:prstGeom prst="rect">
              <a:avLst/>
            </a:prstGeom>
            <a:grpFill/>
          </p:spPr>
        </p:pic>
        <p:sp>
          <p:nvSpPr>
            <p:cNvPr id="73" name="Shape 348">
              <a:extLst>
                <a:ext uri="{FF2B5EF4-FFF2-40B4-BE49-F238E27FC236}">
                  <a16:creationId xmlns="" xmlns:a16="http://schemas.microsoft.com/office/drawing/2014/main" id="{B8B463EA-BD6F-4200-82E8-56AAA17CA026}"/>
                </a:ext>
              </a:extLst>
            </p:cNvPr>
            <p:cNvSpPr/>
            <p:nvPr/>
          </p:nvSpPr>
          <p:spPr>
            <a:xfrm>
              <a:off x="4085766" y="3622343"/>
              <a:ext cx="1639616" cy="1019556"/>
            </a:xfrm>
            <a:custGeom>
              <a:avLst/>
              <a:gdLst/>
              <a:ahLst/>
              <a:cxnLst/>
              <a:rect l="0" t="0" r="0" b="0"/>
              <a:pathLst>
                <a:path w="1050036" h="864108">
                  <a:moveTo>
                    <a:pt x="0" y="864108"/>
                  </a:moveTo>
                  <a:lnTo>
                    <a:pt x="1050036" y="864108"/>
                  </a:lnTo>
                  <a:lnTo>
                    <a:pt x="1050036" y="0"/>
                  </a:lnTo>
                  <a:lnTo>
                    <a:pt x="0" y="0"/>
                  </a:lnTo>
                  <a:close/>
                </a:path>
              </a:pathLst>
            </a:custGeom>
            <a:grpFill/>
            <a:ln w="25400" cap="flat">
              <a:round/>
            </a:ln>
          </p:spPr>
          <p:style>
            <a:lnRef idx="1">
              <a:srgbClr val="005589"/>
            </a:lnRef>
            <a:fillRef idx="0">
              <a:srgbClr val="000000">
                <a:alpha val="0"/>
              </a:srgbClr>
            </a:fillRef>
            <a:effectRef idx="0">
              <a:scrgbClr r="0" g="0" b="0"/>
            </a:effectRef>
            <a:fontRef idx="none"/>
          </p:style>
          <p:txBody>
            <a:bodyPr/>
            <a:lstStyle/>
            <a:p>
              <a:endParaRPr lang="en-IN">
                <a:solidFill>
                  <a:schemeClr val="bg1"/>
                </a:solidFill>
              </a:endParaRPr>
            </a:p>
          </p:txBody>
        </p:sp>
        <p:sp>
          <p:nvSpPr>
            <p:cNvPr id="74" name="Rectangle 73">
              <a:extLst>
                <a:ext uri="{FF2B5EF4-FFF2-40B4-BE49-F238E27FC236}">
                  <a16:creationId xmlns="" xmlns:a16="http://schemas.microsoft.com/office/drawing/2014/main" id="{EA5255A0-2598-4B86-B63F-119F12537664}"/>
                </a:ext>
              </a:extLst>
            </p:cNvPr>
            <p:cNvSpPr/>
            <p:nvPr/>
          </p:nvSpPr>
          <p:spPr>
            <a:xfrm>
              <a:off x="4398544" y="3803371"/>
              <a:ext cx="1317129"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Increase/decr</a:t>
              </a:r>
              <a:endParaRPr lang="en-IN" sz="1800">
                <a:solidFill>
                  <a:schemeClr val="bg1"/>
                </a:solidFill>
                <a:effectLst/>
                <a:latin typeface="Calibri" panose="020F0502020204030204" pitchFamily="34" charset="0"/>
                <a:ea typeface="Calibri" panose="020F0502020204030204" pitchFamily="34" charset="0"/>
              </a:endParaRPr>
            </a:p>
          </p:txBody>
        </p:sp>
        <p:sp>
          <p:nvSpPr>
            <p:cNvPr id="75" name="Rectangle 74">
              <a:extLst>
                <a:ext uri="{FF2B5EF4-FFF2-40B4-BE49-F238E27FC236}">
                  <a16:creationId xmlns="" xmlns:a16="http://schemas.microsoft.com/office/drawing/2014/main" id="{F508FE4E-D810-403A-B2D2-A14BB82BE563}"/>
                </a:ext>
              </a:extLst>
            </p:cNvPr>
            <p:cNvSpPr/>
            <p:nvPr/>
          </p:nvSpPr>
          <p:spPr>
            <a:xfrm>
              <a:off x="4398544" y="4016731"/>
              <a:ext cx="442521"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ease</a:t>
              </a:r>
              <a:endParaRPr lang="en-IN" sz="1800">
                <a:solidFill>
                  <a:schemeClr val="bg1"/>
                </a:solidFill>
                <a:effectLst/>
                <a:latin typeface="Calibri" panose="020F0502020204030204" pitchFamily="34" charset="0"/>
                <a:ea typeface="Calibri" panose="020F0502020204030204" pitchFamily="34" charset="0"/>
              </a:endParaRPr>
            </a:p>
          </p:txBody>
        </p:sp>
        <p:sp>
          <p:nvSpPr>
            <p:cNvPr id="76" name="Rectangle 75">
              <a:extLst>
                <a:ext uri="{FF2B5EF4-FFF2-40B4-BE49-F238E27FC236}">
                  <a16:creationId xmlns="" xmlns:a16="http://schemas.microsoft.com/office/drawing/2014/main" id="{54967A77-567A-46B2-9731-4FCD3F9886E6}"/>
                </a:ext>
              </a:extLst>
            </p:cNvPr>
            <p:cNvSpPr/>
            <p:nvPr/>
          </p:nvSpPr>
          <p:spPr>
            <a:xfrm>
              <a:off x="4438168" y="4231615"/>
              <a:ext cx="839747" cy="241550"/>
            </a:xfrm>
            <a:prstGeom prst="rect">
              <a:avLst/>
            </a:prstGeom>
            <a:grpFill/>
            <a:ln>
              <a:noFill/>
            </a:ln>
          </p:spPr>
          <p:txBody>
            <a:bodyPr vert="horz" lIns="0" tIns="0" rIns="0" bIns="0" rtlCol="0">
              <a:noAutofit/>
            </a:bodyPr>
            <a:lstStyle/>
            <a:p>
              <a:pPr marL="293370" indent="-293370">
                <a:lnSpc>
                  <a:spcPct val="107000"/>
                </a:lnSpc>
                <a:spcAft>
                  <a:spcPts val="800"/>
                </a:spcAft>
              </a:pPr>
              <a:r>
                <a:rPr lang="en-IN" sz="1400">
                  <a:solidFill>
                    <a:schemeClr val="bg1"/>
                  </a:solidFill>
                  <a:effectLst/>
                  <a:latin typeface="Calibri" panose="020F0502020204030204" pitchFamily="34" charset="0"/>
                  <a:ea typeface="Calibri" panose="020F0502020204030204" pitchFamily="34" charset="0"/>
                </a:rPr>
                <a:t>Quantity</a:t>
              </a:r>
              <a:endParaRPr lang="en-IN" sz="1800">
                <a:solidFill>
                  <a:schemeClr val="bg1"/>
                </a:solidFill>
                <a:effectLst/>
                <a:latin typeface="Calibri" panose="020F0502020204030204" pitchFamily="34" charset="0"/>
                <a:ea typeface="Calibri" panose="020F0502020204030204" pitchFamily="34" charset="0"/>
              </a:endParaRPr>
            </a:p>
          </p:txBody>
        </p:sp>
        <p:sp>
          <p:nvSpPr>
            <p:cNvPr id="77" name="Shape 352">
              <a:extLst>
                <a:ext uri="{FF2B5EF4-FFF2-40B4-BE49-F238E27FC236}">
                  <a16:creationId xmlns="" xmlns:a16="http://schemas.microsoft.com/office/drawing/2014/main" id="{0490C772-1D3F-4B03-9DEB-EF46B2F48169}"/>
                </a:ext>
              </a:extLst>
            </p:cNvPr>
            <p:cNvSpPr/>
            <p:nvPr/>
          </p:nvSpPr>
          <p:spPr>
            <a:xfrm>
              <a:off x="4897527" y="3413506"/>
              <a:ext cx="69850" cy="76200"/>
            </a:xfrm>
            <a:custGeom>
              <a:avLst/>
              <a:gdLst/>
              <a:ahLst/>
              <a:cxnLst/>
              <a:rect l="0" t="0" r="0" b="0"/>
              <a:pathLst>
                <a:path w="69850" h="76200">
                  <a:moveTo>
                    <a:pt x="0" y="0"/>
                  </a:moveTo>
                  <a:lnTo>
                    <a:pt x="33274" y="127"/>
                  </a:lnTo>
                  <a:lnTo>
                    <a:pt x="33274" y="12827"/>
                  </a:lnTo>
                  <a:lnTo>
                    <a:pt x="69850" y="12827"/>
                  </a:lnTo>
                  <a:lnTo>
                    <a:pt x="37973" y="76200"/>
                  </a:lnTo>
                  <a:lnTo>
                    <a:pt x="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78" name="Shape 3277">
              <a:extLst>
                <a:ext uri="{FF2B5EF4-FFF2-40B4-BE49-F238E27FC236}">
                  <a16:creationId xmlns="" xmlns:a16="http://schemas.microsoft.com/office/drawing/2014/main" id="{97FB436C-8914-4911-A119-2998E2987674}"/>
                </a:ext>
              </a:extLst>
            </p:cNvPr>
            <p:cNvSpPr/>
            <p:nvPr/>
          </p:nvSpPr>
          <p:spPr>
            <a:xfrm>
              <a:off x="4930801" y="3413633"/>
              <a:ext cx="9525" cy="12700"/>
            </a:xfrm>
            <a:custGeom>
              <a:avLst/>
              <a:gdLst/>
              <a:ahLst/>
              <a:cxnLst/>
              <a:rect l="0" t="0" r="0" b="0"/>
              <a:pathLst>
                <a:path w="9525" h="12700">
                  <a:moveTo>
                    <a:pt x="0" y="0"/>
                  </a:moveTo>
                  <a:lnTo>
                    <a:pt x="9525" y="0"/>
                  </a:lnTo>
                  <a:lnTo>
                    <a:pt x="9525" y="12700"/>
                  </a:lnTo>
                  <a:lnTo>
                    <a:pt x="0" y="12700"/>
                  </a:lnTo>
                  <a:lnTo>
                    <a:pt x="0" y="0"/>
                  </a:lnTo>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79" name="Shape 354">
              <a:extLst>
                <a:ext uri="{FF2B5EF4-FFF2-40B4-BE49-F238E27FC236}">
                  <a16:creationId xmlns="" xmlns:a16="http://schemas.microsoft.com/office/drawing/2014/main" id="{0F8311C5-6A74-4637-AFD3-EF4227A2A5DF}"/>
                </a:ext>
              </a:extLst>
            </p:cNvPr>
            <p:cNvSpPr/>
            <p:nvPr/>
          </p:nvSpPr>
          <p:spPr>
            <a:xfrm>
              <a:off x="4940326" y="3413633"/>
              <a:ext cx="33401" cy="12700"/>
            </a:xfrm>
            <a:custGeom>
              <a:avLst/>
              <a:gdLst/>
              <a:ahLst/>
              <a:cxnLst/>
              <a:rect l="0" t="0" r="0" b="0"/>
              <a:pathLst>
                <a:path w="33401" h="12700">
                  <a:moveTo>
                    <a:pt x="0" y="0"/>
                  </a:moveTo>
                  <a:lnTo>
                    <a:pt x="33401" y="127"/>
                  </a:lnTo>
                  <a:lnTo>
                    <a:pt x="27051" y="12700"/>
                  </a:lnTo>
                  <a:lnTo>
                    <a:pt x="0" y="12700"/>
                  </a:lnTo>
                  <a:lnTo>
                    <a:pt x="0"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sp>
          <p:nvSpPr>
            <p:cNvPr id="80" name="Shape 355">
              <a:extLst>
                <a:ext uri="{FF2B5EF4-FFF2-40B4-BE49-F238E27FC236}">
                  <a16:creationId xmlns="" xmlns:a16="http://schemas.microsoft.com/office/drawing/2014/main" id="{A4B3FD6B-9945-4F48-9C86-32F8E50BBA51}"/>
                </a:ext>
              </a:extLst>
            </p:cNvPr>
            <p:cNvSpPr/>
            <p:nvPr/>
          </p:nvSpPr>
          <p:spPr>
            <a:xfrm>
              <a:off x="4930801" y="2944368"/>
              <a:ext cx="10922" cy="469265"/>
            </a:xfrm>
            <a:custGeom>
              <a:avLst/>
              <a:gdLst/>
              <a:ahLst/>
              <a:cxnLst/>
              <a:rect l="0" t="0" r="0" b="0"/>
              <a:pathLst>
                <a:path w="10922" h="469265">
                  <a:moveTo>
                    <a:pt x="1397" y="0"/>
                  </a:moveTo>
                  <a:lnTo>
                    <a:pt x="10922" y="127"/>
                  </a:lnTo>
                  <a:lnTo>
                    <a:pt x="9525" y="469265"/>
                  </a:lnTo>
                  <a:lnTo>
                    <a:pt x="0" y="469265"/>
                  </a:lnTo>
                  <a:lnTo>
                    <a:pt x="1397" y="0"/>
                  </a:lnTo>
                  <a:close/>
                </a:path>
              </a:pathLst>
            </a:custGeom>
            <a:grpFill/>
            <a:ln w="0" cap="flat">
              <a:round/>
            </a:ln>
          </p:spPr>
          <p:style>
            <a:lnRef idx="0">
              <a:srgbClr val="000000">
                <a:alpha val="0"/>
              </a:srgbClr>
            </a:lnRef>
            <a:fillRef idx="1">
              <a:srgbClr val="F8F8F8"/>
            </a:fillRef>
            <a:effectRef idx="0">
              <a:scrgbClr r="0" g="0" b="0"/>
            </a:effectRef>
            <a:fontRef idx="none"/>
          </p:style>
          <p:txBody>
            <a:bodyPr/>
            <a:lstStyle/>
            <a:p>
              <a:endParaRPr lang="en-IN">
                <a:solidFill>
                  <a:schemeClr val="bg1"/>
                </a:solidFill>
              </a:endParaRPr>
            </a:p>
          </p:txBody>
        </p:sp>
      </p:grpSp>
      <p:sp>
        <p:nvSpPr>
          <p:cNvPr id="81" name="TextBox 80">
            <a:extLst>
              <a:ext uri="{FF2B5EF4-FFF2-40B4-BE49-F238E27FC236}">
                <a16:creationId xmlns="" xmlns:a16="http://schemas.microsoft.com/office/drawing/2014/main" id="{89BEC907-8819-4E62-8DB0-CC6C7C2C7457}"/>
              </a:ext>
            </a:extLst>
          </p:cNvPr>
          <p:cNvSpPr txBox="1"/>
          <p:nvPr/>
        </p:nvSpPr>
        <p:spPr>
          <a:xfrm>
            <a:off x="-14390" y="-4724"/>
            <a:ext cx="5316247" cy="523220"/>
          </a:xfrm>
          <a:prstGeom prst="rect">
            <a:avLst/>
          </a:prstGeom>
          <a:noFill/>
        </p:spPr>
        <p:txBody>
          <a:bodyPr wrap="square" rtlCol="0">
            <a:spAutoFit/>
          </a:bodyPr>
          <a:lstStyle/>
          <a:p>
            <a:r>
              <a:rPr lang="en-IN" sz="2800" b="1" u="sng" dirty="0"/>
              <a:t>User Login Flow Chart</a:t>
            </a:r>
          </a:p>
        </p:txBody>
      </p:sp>
      <p:sp>
        <p:nvSpPr>
          <p:cNvPr id="82" name="Shape 265">
            <a:extLst>
              <a:ext uri="{FF2B5EF4-FFF2-40B4-BE49-F238E27FC236}">
                <a16:creationId xmlns="" xmlns:a16="http://schemas.microsoft.com/office/drawing/2014/main" id="{7CEE7034-FAD9-4AD8-A800-CDACE734D683}"/>
              </a:ext>
            </a:extLst>
          </p:cNvPr>
          <p:cNvSpPr/>
          <p:nvPr/>
        </p:nvSpPr>
        <p:spPr>
          <a:xfrm>
            <a:off x="4583492" y="585159"/>
            <a:ext cx="2437341" cy="724876"/>
          </a:xfrm>
          <a:custGeom>
            <a:avLst/>
            <a:gdLst/>
            <a:ahLst/>
            <a:cxnLst/>
            <a:rect l="0" t="0" r="0" b="0"/>
            <a:pathLst>
              <a:path w="999744" h="457200">
                <a:moveTo>
                  <a:pt x="0" y="457200"/>
                </a:moveTo>
                <a:lnTo>
                  <a:pt x="999744" y="457200"/>
                </a:lnTo>
                <a:lnTo>
                  <a:pt x="999744" y="0"/>
                </a:lnTo>
                <a:lnTo>
                  <a:pt x="0" y="0"/>
                </a:lnTo>
                <a:close/>
              </a:path>
            </a:pathLst>
          </a:custGeom>
          <a:solidFill>
            <a:schemeClr val="accent1"/>
          </a:solidFill>
          <a:ln w="25400" cap="flat">
            <a:round/>
          </a:ln>
        </p:spPr>
        <p:style>
          <a:lnRef idx="1">
            <a:srgbClr val="005589"/>
          </a:lnRef>
          <a:fillRef idx="0">
            <a:srgbClr val="000000">
              <a:alpha val="0"/>
            </a:srgbClr>
          </a:fillRef>
          <a:effectRef idx="0">
            <a:scrgbClr r="0" g="0" b="0"/>
          </a:effectRef>
          <a:fontRef idx="none"/>
        </p:style>
        <p:txBody>
          <a:bodyPr/>
          <a:lstStyle/>
          <a:p>
            <a:r>
              <a:rPr lang="en-IN" dirty="0">
                <a:solidFill>
                  <a:schemeClr val="bg1"/>
                </a:solidFill>
              </a:rPr>
              <a:t>          </a:t>
            </a:r>
          </a:p>
          <a:p>
            <a:r>
              <a:rPr lang="en-IN" dirty="0">
                <a:solidFill>
                  <a:schemeClr val="bg1"/>
                </a:solidFill>
              </a:rPr>
              <a:t>          User Login</a:t>
            </a:r>
          </a:p>
        </p:txBody>
      </p:sp>
      <p:cxnSp>
        <p:nvCxnSpPr>
          <p:cNvPr id="84" name="Straight Arrow Connector 83">
            <a:extLst>
              <a:ext uri="{FF2B5EF4-FFF2-40B4-BE49-F238E27FC236}">
                <a16:creationId xmlns="" xmlns:a16="http://schemas.microsoft.com/office/drawing/2014/main" id="{C742D2E3-A9A5-4ED0-A524-091E8FF3DBC0}"/>
              </a:ext>
            </a:extLst>
          </p:cNvPr>
          <p:cNvCxnSpPr>
            <a:cxnSpLocks/>
          </p:cNvCxnSpPr>
          <p:nvPr/>
        </p:nvCxnSpPr>
        <p:spPr>
          <a:xfrm>
            <a:off x="5845104" y="1310035"/>
            <a:ext cx="0" cy="426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464139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434" y="95250"/>
            <a:ext cx="8596668" cy="903289"/>
          </a:xfrm>
        </p:spPr>
        <p:txBody>
          <a:bodyPr>
            <a:normAutofit/>
          </a:bodyPr>
          <a:lstStyle/>
          <a:p>
            <a:r>
              <a:rPr lang="en-US" sz="4000" b="1" u="sng" dirty="0">
                <a:solidFill>
                  <a:schemeClr val="tx1">
                    <a:lumMod val="85000"/>
                    <a:lumOff val="15000"/>
                  </a:schemeClr>
                </a:solidFill>
              </a:rPr>
              <a:t>POSTGRESQL</a:t>
            </a:r>
          </a:p>
        </p:txBody>
      </p:sp>
      <p:sp>
        <p:nvSpPr>
          <p:cNvPr id="3" name="Content Placeholder 2"/>
          <p:cNvSpPr>
            <a:spLocks noGrp="1"/>
          </p:cNvSpPr>
          <p:nvPr>
            <p:ph idx="1"/>
          </p:nvPr>
        </p:nvSpPr>
        <p:spPr>
          <a:xfrm>
            <a:off x="334434" y="998539"/>
            <a:ext cx="8596668" cy="3880773"/>
          </a:xfrm>
        </p:spPr>
        <p:txBody>
          <a:bodyPr>
            <a:normAutofit lnSpcReduction="10000"/>
          </a:bodyPr>
          <a:lstStyle/>
          <a:p>
            <a:pPr algn="just"/>
            <a:r>
              <a:rPr lang="en-US" sz="2400" dirty="0">
                <a:latin typeface="Times New Roman" pitchFamily="18" charset="0"/>
                <a:cs typeface="Times New Roman" pitchFamily="18" charset="0"/>
              </a:rPr>
              <a:t>create Database and add required tables </a:t>
            </a:r>
          </a:p>
          <a:p>
            <a:pPr algn="just"/>
            <a:r>
              <a:rPr lang="en-US" sz="2400" dirty="0">
                <a:latin typeface="Times New Roman" pitchFamily="18" charset="0"/>
                <a:cs typeface="Times New Roman" pitchFamily="18" charset="0"/>
              </a:rPr>
              <a:t>Install </a:t>
            </a:r>
            <a:r>
              <a:rPr lang="en-US" sz="2400" dirty="0" err="1">
                <a:latin typeface="Times New Roman" pitchFamily="18" charset="0"/>
                <a:cs typeface="Times New Roman" pitchFamily="18" charset="0"/>
              </a:rPr>
              <a:t>postgresSQL</a:t>
            </a:r>
            <a:r>
              <a:rPr lang="en-US" sz="2400" dirty="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After installation search PgAdmin in your computer </a:t>
            </a:r>
          </a:p>
          <a:p>
            <a:pPr algn="just"/>
            <a:r>
              <a:rPr lang="en-US" sz="2400" dirty="0">
                <a:latin typeface="Times New Roman" pitchFamily="18" charset="0"/>
                <a:cs typeface="Times New Roman" pitchFamily="18" charset="0"/>
              </a:rPr>
              <a:t>Open that PgAdmin and create the database as </a:t>
            </a:r>
            <a:r>
              <a:rPr lang="en-US" sz="2400" dirty="0" err="1">
                <a:latin typeface="Times New Roman" pitchFamily="18" charset="0"/>
                <a:cs typeface="Times New Roman" pitchFamily="18" charset="0"/>
              </a:rPr>
              <a:t>homedecor</a:t>
            </a:r>
            <a:r>
              <a:rPr lang="en-US" sz="2400" dirty="0">
                <a:latin typeface="Times New Roman" pitchFamily="18" charset="0"/>
                <a:cs typeface="Times New Roman" pitchFamily="18" charset="0"/>
              </a:rPr>
              <a:t> or any other but make sure to declare the same database name in application file </a:t>
            </a:r>
          </a:p>
          <a:p>
            <a:pPr algn="just"/>
            <a:r>
              <a:rPr lang="en-US" sz="2400" dirty="0">
                <a:latin typeface="Times New Roman" pitchFamily="18" charset="0"/>
                <a:cs typeface="Times New Roman" pitchFamily="18" charset="0"/>
              </a:rPr>
              <a:t>Open this query editor and You can run the query from eshop1.sql file. </a:t>
            </a:r>
          </a:p>
          <a:p>
            <a:pPr algn="just"/>
            <a:r>
              <a:rPr lang="en-US" sz="2400" dirty="0">
                <a:latin typeface="Times New Roman" pitchFamily="18" charset="0"/>
                <a:cs typeface="Times New Roman" pitchFamily="18" charset="0"/>
              </a:rPr>
              <a:t>Run the query. </a:t>
            </a:r>
          </a:p>
          <a:p>
            <a:endParaRPr lang="en-US" dirty="0"/>
          </a:p>
        </p:txBody>
      </p:sp>
    </p:spTree>
    <p:extLst>
      <p:ext uri="{BB962C8B-B14F-4D97-AF65-F5344CB8AC3E}">
        <p14:creationId xmlns="" xmlns:p14="http://schemas.microsoft.com/office/powerpoint/2010/main" val="78341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861336-074F-428C-9B09-F1E55508D740}"/>
              </a:ext>
            </a:extLst>
          </p:cNvPr>
          <p:cNvSpPr>
            <a:spLocks noGrp="1"/>
          </p:cNvSpPr>
          <p:nvPr>
            <p:ph type="title"/>
          </p:nvPr>
        </p:nvSpPr>
        <p:spPr>
          <a:xfrm>
            <a:off x="124884" y="0"/>
            <a:ext cx="8596668" cy="660400"/>
          </a:xfrm>
        </p:spPr>
        <p:txBody>
          <a:bodyPr>
            <a:normAutofit fontScale="90000"/>
          </a:bodyPr>
          <a:lstStyle/>
          <a:p>
            <a:r>
              <a:rPr lang="en-US" b="1" i="1" u="sng" dirty="0">
                <a:solidFill>
                  <a:schemeClr val="tx1">
                    <a:lumMod val="75000"/>
                    <a:lumOff val="25000"/>
                  </a:schemeClr>
                </a:solidFill>
                <a:latin typeface="Times New Roman" panose="02020603050405020304" pitchFamily="18" charset="0"/>
                <a:cs typeface="Times New Roman" panose="02020603050405020304" pitchFamily="18" charset="0"/>
              </a:rPr>
              <a:t>DATABASE SCHEMA</a:t>
            </a:r>
            <a:br>
              <a:rPr lang="en-US" b="1" i="1" u="sng" dirty="0">
                <a:solidFill>
                  <a:schemeClr val="tx1">
                    <a:lumMod val="75000"/>
                    <a:lumOff val="25000"/>
                  </a:schemeClr>
                </a:solidFill>
                <a:latin typeface="Times New Roman" panose="02020603050405020304" pitchFamily="18" charset="0"/>
                <a:cs typeface="Times New Roman" panose="02020603050405020304" pitchFamily="18" charset="0"/>
              </a:rPr>
            </a:br>
            <a:endParaRPr lang="en-IN" b="1" i="1" u="sng"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 xmlns:a16="http://schemas.microsoft.com/office/drawing/2014/main" id="{38B195C9-2AAF-4347-97AD-453A79CF0434}"/>
              </a:ext>
            </a:extLst>
          </p:cNvPr>
          <p:cNvPicPr>
            <a:picLocks noGrp="1"/>
          </p:cNvPicPr>
          <p:nvPr>
            <p:ph idx="1"/>
          </p:nvPr>
        </p:nvPicPr>
        <p:blipFill rotWithShape="1">
          <a:blip r:embed="rId2"/>
          <a:srcRect l="1917" r="6130"/>
          <a:stretch/>
        </p:blipFill>
        <p:spPr>
          <a:xfrm>
            <a:off x="333374" y="660400"/>
            <a:ext cx="10001251" cy="5873750"/>
          </a:xfrm>
          <a:prstGeom prst="rect">
            <a:avLst/>
          </a:prstGeom>
        </p:spPr>
      </p:pic>
    </p:spTree>
    <p:extLst>
      <p:ext uri="{BB962C8B-B14F-4D97-AF65-F5344CB8AC3E}">
        <p14:creationId xmlns="" xmlns:p14="http://schemas.microsoft.com/office/powerpoint/2010/main" val="1102347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5AECC-D289-4A92-A81A-D411D63CC23D}"/>
              </a:ext>
            </a:extLst>
          </p:cNvPr>
          <p:cNvSpPr>
            <a:spLocks noGrp="1"/>
          </p:cNvSpPr>
          <p:nvPr>
            <p:ph type="title"/>
          </p:nvPr>
        </p:nvSpPr>
        <p:spPr>
          <a:xfrm>
            <a:off x="553509" y="190500"/>
            <a:ext cx="8596668" cy="1320800"/>
          </a:xfrm>
        </p:spPr>
        <p:txBody>
          <a:bodyPr>
            <a:normAutofit/>
          </a:bodyPr>
          <a:lstStyle/>
          <a:p>
            <a:r>
              <a:rPr lang="en-US" sz="3200" b="1" i="1" u="sng" dirty="0">
                <a:solidFill>
                  <a:schemeClr val="accent1">
                    <a:lumMod val="50000"/>
                  </a:schemeClr>
                </a:solidFill>
                <a:latin typeface="Times New Roman" pitchFamily="18" charset="0"/>
                <a:cs typeface="Times New Roman" pitchFamily="18" charset="0"/>
              </a:rPr>
              <a:t>Problem Description </a:t>
            </a:r>
            <a:endParaRPr lang="en-IN" sz="3200" b="1" i="1" u="sng" dirty="0">
              <a:solidFill>
                <a:schemeClr val="accent1">
                  <a:lumMod val="50000"/>
                </a:schemeClr>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4325F264-D903-4227-A30D-AC9AE4A0455D}"/>
              </a:ext>
            </a:extLst>
          </p:cNvPr>
          <p:cNvSpPr>
            <a:spLocks noGrp="1"/>
          </p:cNvSpPr>
          <p:nvPr>
            <p:ph idx="1"/>
          </p:nvPr>
        </p:nvSpPr>
        <p:spPr>
          <a:xfrm>
            <a:off x="334435" y="850900"/>
            <a:ext cx="9533465" cy="5816600"/>
          </a:xfrm>
        </p:spPr>
        <p:txBody>
          <a:bodyPr>
            <a:normAutofit fontScale="77500" lnSpcReduction="20000"/>
          </a:bodyPr>
          <a:lstStyle/>
          <a:p>
            <a:pPr marL="0" indent="0" algn="just">
              <a:lnSpc>
                <a:spcPct val="160000"/>
              </a:lnSpc>
              <a:buNone/>
            </a:pPr>
            <a:r>
              <a:rPr lang="en-US" sz="2100" dirty="0" err="1">
                <a:solidFill>
                  <a:schemeClr val="tx1"/>
                </a:solidFill>
                <a:latin typeface="Times New Roman" panose="02020603050405020304" pitchFamily="18" charset="0"/>
                <a:cs typeface="Times New Roman" panose="02020603050405020304" pitchFamily="18" charset="0"/>
              </a:rPr>
              <a:t>ShopForHome</a:t>
            </a:r>
            <a:r>
              <a:rPr lang="en-US" sz="2100" dirty="0">
                <a:solidFill>
                  <a:schemeClr val="tx1"/>
                </a:solidFill>
                <a:latin typeface="Times New Roman" panose="02020603050405020304" pitchFamily="18" charset="0"/>
                <a:cs typeface="Times New Roman" panose="02020603050405020304" pitchFamily="18" charset="0"/>
              </a:rPr>
              <a:t> is a popular Store in the market for shopping the home décor stuff . Due to Covid 19 all the offline shopping stopped. So, the store wants to move to the cloud platforms and wants their own web application.</a:t>
            </a:r>
            <a:endParaRPr lang="en-US" sz="2100" dirty="0">
              <a:latin typeface="Times New Roman" panose="02020603050405020304" pitchFamily="18" charset="0"/>
              <a:cs typeface="Times New Roman" panose="02020603050405020304" pitchFamily="18" charset="0"/>
            </a:endParaRPr>
          </a:p>
          <a:p>
            <a:pPr marL="0" indent="0" algn="just">
              <a:lnSpc>
                <a:spcPct val="160000"/>
              </a:lnSpc>
              <a:buNone/>
            </a:pPr>
            <a:r>
              <a:rPr lang="en-US" sz="2600" b="1" dirty="0">
                <a:solidFill>
                  <a:schemeClr val="tx1"/>
                </a:solidFill>
                <a:latin typeface="Times New Roman" panose="02020603050405020304" pitchFamily="18" charset="0"/>
                <a:cs typeface="Times New Roman" pitchFamily="18" charset="0"/>
              </a:rPr>
              <a:t>User-Requirements: </a:t>
            </a:r>
            <a:endParaRPr lang="en-US" sz="2600" dirty="0">
              <a:solidFill>
                <a:schemeClr val="tx1"/>
              </a:solidFill>
              <a:latin typeface="Times New Roman" pitchFamily="18" charset="0"/>
              <a:cs typeface="Times New Roman" pitchFamily="18" charset="0"/>
            </a:endParaRPr>
          </a:p>
          <a:p>
            <a:pPr algn="just">
              <a:lnSpc>
                <a:spcPct val="160000"/>
              </a:lnSpc>
            </a:pPr>
            <a:r>
              <a:rPr lang="en-US" sz="2100" dirty="0">
                <a:solidFill>
                  <a:schemeClr val="tx1"/>
                </a:solidFill>
                <a:latin typeface="Times New Roman" pitchFamily="18" charset="0"/>
                <a:cs typeface="Times New Roman" pitchFamily="18" charset="0"/>
              </a:rPr>
              <a:t>1. As a user I should be able to login, Logout and Register into the application. </a:t>
            </a:r>
          </a:p>
          <a:p>
            <a:pPr algn="just">
              <a:lnSpc>
                <a:spcPct val="160000"/>
              </a:lnSpc>
            </a:pPr>
            <a:r>
              <a:rPr lang="en-US" sz="2100" dirty="0">
                <a:solidFill>
                  <a:schemeClr val="tx1"/>
                </a:solidFill>
                <a:latin typeface="Times New Roman" pitchFamily="18" charset="0"/>
                <a:cs typeface="Times New Roman" pitchFamily="18" charset="0"/>
              </a:rPr>
              <a:t>2. As a user I should be able to see the products in different categories. </a:t>
            </a:r>
          </a:p>
          <a:p>
            <a:pPr algn="just">
              <a:lnSpc>
                <a:spcPct val="160000"/>
              </a:lnSpc>
            </a:pPr>
            <a:r>
              <a:rPr lang="en-US" sz="2100" dirty="0">
                <a:solidFill>
                  <a:schemeClr val="tx1"/>
                </a:solidFill>
                <a:latin typeface="Times New Roman" pitchFamily="18" charset="0"/>
                <a:cs typeface="Times New Roman" pitchFamily="18" charset="0"/>
              </a:rPr>
              <a:t>3. As a user I should be able to sort the products. </a:t>
            </a:r>
          </a:p>
          <a:p>
            <a:pPr algn="just">
              <a:lnSpc>
                <a:spcPct val="160000"/>
              </a:lnSpc>
            </a:pPr>
            <a:r>
              <a:rPr lang="en-US" sz="2100" dirty="0">
                <a:solidFill>
                  <a:schemeClr val="tx1"/>
                </a:solidFill>
                <a:latin typeface="Times New Roman" pitchFamily="18" charset="0"/>
                <a:cs typeface="Times New Roman" pitchFamily="18" charset="0"/>
              </a:rPr>
              <a:t>4. As a user I should be able to add the products into the shopping cart. </a:t>
            </a:r>
          </a:p>
          <a:p>
            <a:pPr algn="just">
              <a:lnSpc>
                <a:spcPct val="160000"/>
              </a:lnSpc>
            </a:pPr>
            <a:r>
              <a:rPr lang="en-US" sz="2100" dirty="0">
                <a:solidFill>
                  <a:schemeClr val="tx1"/>
                </a:solidFill>
                <a:latin typeface="Times New Roman" pitchFamily="18" charset="0"/>
                <a:cs typeface="Times New Roman" pitchFamily="18" charset="0"/>
              </a:rPr>
              <a:t>5. As a user I should be able to increase or decrease the quantity added in the cart. </a:t>
            </a:r>
          </a:p>
          <a:p>
            <a:pPr algn="just">
              <a:lnSpc>
                <a:spcPct val="160000"/>
              </a:lnSpc>
            </a:pPr>
            <a:r>
              <a:rPr lang="en-US" sz="2100" dirty="0">
                <a:solidFill>
                  <a:schemeClr val="tx1"/>
                </a:solidFill>
                <a:latin typeface="Times New Roman" pitchFamily="18" charset="0"/>
                <a:cs typeface="Times New Roman" pitchFamily="18" charset="0"/>
              </a:rPr>
              <a:t>6. As a user I should be able to add “n” number of products in the cart. </a:t>
            </a:r>
          </a:p>
          <a:p>
            <a:pPr algn="just">
              <a:lnSpc>
                <a:spcPct val="160000"/>
              </a:lnSpc>
            </a:pPr>
            <a:r>
              <a:rPr lang="en-US" sz="2100" dirty="0">
                <a:solidFill>
                  <a:schemeClr val="tx1"/>
                </a:solidFill>
                <a:latin typeface="Times New Roman" pitchFamily="18" charset="0"/>
                <a:cs typeface="Times New Roman" pitchFamily="18" charset="0"/>
              </a:rPr>
              <a:t>7. As a user I should be able to get the Wishlist option where I can add those products which I want but don’t want to order now </a:t>
            </a:r>
          </a:p>
          <a:p>
            <a:pPr algn="just">
              <a:lnSpc>
                <a:spcPct val="160000"/>
              </a:lnSpc>
            </a:pPr>
            <a:r>
              <a:rPr lang="en-US" sz="2100" dirty="0">
                <a:solidFill>
                  <a:schemeClr val="tx1"/>
                </a:solidFill>
                <a:latin typeface="Times New Roman" pitchFamily="18" charset="0"/>
                <a:cs typeface="Times New Roman" pitchFamily="18" charset="0"/>
              </a:rPr>
              <a:t>8. As a user I should get different discount coupon </a:t>
            </a:r>
          </a:p>
          <a:p>
            <a:pPr marL="0"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51011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24EB5C-4464-0D4A-667A-CBCD1D6BD12A}"/>
              </a:ext>
            </a:extLst>
          </p:cNvPr>
          <p:cNvSpPr>
            <a:spLocks noGrp="1"/>
          </p:cNvSpPr>
          <p:nvPr>
            <p:ph type="title"/>
          </p:nvPr>
        </p:nvSpPr>
        <p:spPr/>
        <p:txBody>
          <a:bodyPr/>
          <a:lstStyle/>
          <a:p>
            <a:endParaRPr lang="en-IN"/>
          </a:p>
        </p:txBody>
      </p:sp>
      <p:pic>
        <p:nvPicPr>
          <p:cNvPr id="9" name="Content Placeholder 8" descr="Timeline&#10;&#10;Description automatically generated with medium confidence">
            <a:extLst>
              <a:ext uri="{FF2B5EF4-FFF2-40B4-BE49-F238E27FC236}">
                <a16:creationId xmlns="" xmlns:a16="http://schemas.microsoft.com/office/drawing/2014/main" id="{F356F482-EA4F-860D-D568-DE4DA39AC059}"/>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885394" y="1119188"/>
            <a:ext cx="6617368" cy="4492875"/>
          </a:xfrm>
        </p:spPr>
      </p:pic>
    </p:spTree>
    <p:extLst>
      <p:ext uri="{BB962C8B-B14F-4D97-AF65-F5344CB8AC3E}">
        <p14:creationId xmlns="" xmlns:p14="http://schemas.microsoft.com/office/powerpoint/2010/main" val="3652194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84" y="76200"/>
            <a:ext cx="8596668" cy="660400"/>
          </a:xfrm>
        </p:spPr>
        <p:txBody>
          <a:bodyPr>
            <a:normAutofit fontScale="90000"/>
          </a:bodyPr>
          <a:lstStyle/>
          <a:p>
            <a:r>
              <a:rPr lang="en-US" dirty="0">
                <a:solidFill>
                  <a:schemeClr val="tx1">
                    <a:lumMod val="75000"/>
                    <a:lumOff val="25000"/>
                  </a:schemeClr>
                </a:solidFill>
              </a:rPr>
              <a:t>ENTITIES</a:t>
            </a:r>
            <a:r>
              <a:rPr lang="en-US" dirty="0">
                <a:solidFill>
                  <a:schemeClr val="accent1">
                    <a:lumMod val="50000"/>
                  </a:schemeClr>
                </a:solidFill>
              </a:rPr>
              <a:t/>
            </a:r>
            <a:br>
              <a:rPr lang="en-US" dirty="0">
                <a:solidFill>
                  <a:schemeClr val="accent1">
                    <a:lumMod val="50000"/>
                  </a:schemeClr>
                </a:solidFill>
              </a:rPr>
            </a:br>
            <a:endParaRPr lang="en-US" dirty="0">
              <a:solidFill>
                <a:schemeClr val="accent1">
                  <a:lumMod val="50000"/>
                </a:schemeClr>
              </a:solidFill>
            </a:endParaRPr>
          </a:p>
        </p:txBody>
      </p:sp>
      <p:sp>
        <p:nvSpPr>
          <p:cNvPr id="3" name="Content Placeholder 2"/>
          <p:cNvSpPr>
            <a:spLocks noGrp="1"/>
          </p:cNvSpPr>
          <p:nvPr>
            <p:ph idx="1"/>
          </p:nvPr>
        </p:nvSpPr>
        <p:spPr>
          <a:xfrm>
            <a:off x="305859" y="736600"/>
            <a:ext cx="8596668" cy="4664075"/>
          </a:xfrm>
        </p:spPr>
        <p:txBody>
          <a:bodyPr>
            <a:normAutofit/>
          </a:bodyPr>
          <a:lstStyle/>
          <a:p>
            <a:pPr algn="just"/>
            <a:r>
              <a:rPr lang="en-US" sz="2400" dirty="0">
                <a:latin typeface="Times New Roman" pitchFamily="18" charset="0"/>
                <a:cs typeface="Times New Roman" pitchFamily="18" charset="0"/>
              </a:rPr>
              <a:t>Entities Classes are used to initialize the variables and make a model format for table </a:t>
            </a:r>
          </a:p>
          <a:p>
            <a:pPr algn="just"/>
            <a:r>
              <a:rPr lang="en-US" sz="2400" dirty="0">
                <a:latin typeface="Times New Roman" pitchFamily="18" charset="0"/>
                <a:cs typeface="Times New Roman" pitchFamily="18" charset="0"/>
              </a:rPr>
              <a:t>User </a:t>
            </a:r>
          </a:p>
          <a:p>
            <a:pPr algn="just"/>
            <a:r>
              <a:rPr lang="en-US" sz="2400" dirty="0">
                <a:latin typeface="Times New Roman" pitchFamily="18" charset="0"/>
                <a:cs typeface="Times New Roman" pitchFamily="18" charset="0"/>
              </a:rPr>
              <a:t>Product-Info </a:t>
            </a:r>
          </a:p>
          <a:p>
            <a:pPr algn="just"/>
            <a:r>
              <a:rPr lang="en-US" sz="2400" dirty="0" err="1">
                <a:latin typeface="Times New Roman" pitchFamily="18" charset="0"/>
                <a:cs typeface="Times New Roman" pitchFamily="18" charset="0"/>
              </a:rPr>
              <a:t>Wishlist</a:t>
            </a:r>
            <a:r>
              <a:rPr lang="en-US" sz="2400" dirty="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Product order </a:t>
            </a:r>
          </a:p>
          <a:p>
            <a:pPr algn="just"/>
            <a:r>
              <a:rPr lang="en-US" sz="2400" dirty="0">
                <a:latin typeface="Times New Roman" pitchFamily="18" charset="0"/>
                <a:cs typeface="Times New Roman" pitchFamily="18" charset="0"/>
              </a:rPr>
              <a:t>Product category </a:t>
            </a:r>
          </a:p>
          <a:p>
            <a:pPr algn="just"/>
            <a:r>
              <a:rPr lang="en-US" sz="2400" dirty="0">
                <a:latin typeface="Times New Roman" pitchFamily="18" charset="0"/>
                <a:cs typeface="Times New Roman" pitchFamily="18" charset="0"/>
              </a:rPr>
              <a:t>discount </a:t>
            </a:r>
          </a:p>
          <a:p>
            <a:pPr algn="just"/>
            <a:r>
              <a:rPr lang="en-US" sz="2400" dirty="0">
                <a:latin typeface="Times New Roman" pitchFamily="18" charset="0"/>
                <a:cs typeface="Times New Roman" pitchFamily="18" charset="0"/>
              </a:rPr>
              <a:t>cart </a:t>
            </a:r>
          </a:p>
          <a:p>
            <a:endParaRPr lang="en-US" i="1" dirty="0">
              <a:latin typeface="Times New Roman" pitchFamily="18" charset="0"/>
              <a:cs typeface="Times New Roman" pitchFamily="18" charset="0"/>
            </a:endParaRPr>
          </a:p>
        </p:txBody>
      </p:sp>
    </p:spTree>
    <p:extLst>
      <p:ext uri="{BB962C8B-B14F-4D97-AF65-F5344CB8AC3E}">
        <p14:creationId xmlns="" xmlns:p14="http://schemas.microsoft.com/office/powerpoint/2010/main" val="399004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09F49B-1161-B2F6-F408-CBA4F9D6C553}"/>
              </a:ext>
            </a:extLst>
          </p:cNvPr>
          <p:cNvSpPr>
            <a:spLocks noGrp="1"/>
          </p:cNvSpPr>
          <p:nvPr>
            <p:ph type="title"/>
          </p:nvPr>
        </p:nvSpPr>
        <p:spPr/>
        <p:txBody>
          <a:bodyPr/>
          <a:lstStyle/>
          <a:p>
            <a:endParaRPr lang="en-IN" dirty="0"/>
          </a:p>
        </p:txBody>
      </p:sp>
      <p:pic>
        <p:nvPicPr>
          <p:cNvPr id="13" name="Content Placeholder 12" descr="Table&#10;&#10;Description automatically generated with low confidence">
            <a:extLst>
              <a:ext uri="{FF2B5EF4-FFF2-40B4-BE49-F238E27FC236}">
                <a16:creationId xmlns="" xmlns:a16="http://schemas.microsoft.com/office/drawing/2014/main" id="{AF477C8C-DA22-5ACC-1271-AA37C5F9B127}"/>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661450" y="753533"/>
            <a:ext cx="6933235" cy="5324353"/>
          </a:xfrm>
        </p:spPr>
      </p:pic>
    </p:spTree>
    <p:extLst>
      <p:ext uri="{BB962C8B-B14F-4D97-AF65-F5344CB8AC3E}">
        <p14:creationId xmlns="" xmlns:p14="http://schemas.microsoft.com/office/powerpoint/2010/main" val="120738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FDC768-1B78-7D8D-65C9-AD7217D7BD83}"/>
              </a:ext>
            </a:extLst>
          </p:cNvPr>
          <p:cNvSpPr>
            <a:spLocks noGrp="1"/>
          </p:cNvSpPr>
          <p:nvPr>
            <p:ph type="title"/>
          </p:nvPr>
        </p:nvSpPr>
        <p:spPr/>
        <p:txBody>
          <a:bodyPr/>
          <a:lstStyle/>
          <a:p>
            <a:r>
              <a:rPr lang="en-US" dirty="0">
                <a:solidFill>
                  <a:schemeClr val="tx1"/>
                </a:solidFill>
              </a:rPr>
              <a:t>MICRO SERVICE BASED STRUCTURE</a:t>
            </a:r>
            <a:endParaRPr lang="en-IN" dirty="0">
              <a:solidFill>
                <a:schemeClr val="tx1"/>
              </a:solidFill>
            </a:endParaRPr>
          </a:p>
        </p:txBody>
      </p:sp>
      <p:pic>
        <p:nvPicPr>
          <p:cNvPr id="9" name="Content Placeholder 8" descr="Graphical user interface&#10;&#10;Description automatically generated with medium confidence">
            <a:extLst>
              <a:ext uri="{FF2B5EF4-FFF2-40B4-BE49-F238E27FC236}">
                <a16:creationId xmlns="" xmlns:a16="http://schemas.microsoft.com/office/drawing/2014/main" id="{7A669ADB-F698-F2D2-10EE-4914DF740FA3}"/>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677334" y="1435261"/>
            <a:ext cx="7135577" cy="4572000"/>
          </a:xfrm>
        </p:spPr>
      </p:pic>
    </p:spTree>
    <p:extLst>
      <p:ext uri="{BB962C8B-B14F-4D97-AF65-F5344CB8AC3E}">
        <p14:creationId xmlns="" xmlns:p14="http://schemas.microsoft.com/office/powerpoint/2010/main" val="2417550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45E30A-2E53-01A0-50AF-DF8A639024DF}"/>
              </a:ext>
            </a:extLst>
          </p:cNvPr>
          <p:cNvSpPr>
            <a:spLocks noGrp="1"/>
          </p:cNvSpPr>
          <p:nvPr>
            <p:ph type="title"/>
          </p:nvPr>
        </p:nvSpPr>
        <p:spPr/>
        <p:txBody>
          <a:bodyPr/>
          <a:lstStyle/>
          <a:p>
            <a:r>
              <a:rPr lang="en-US" dirty="0">
                <a:solidFill>
                  <a:schemeClr val="tx1"/>
                </a:solidFill>
              </a:rPr>
              <a:t>CRUD ON USERS AND PRODUCTS</a:t>
            </a:r>
            <a:endParaRPr lang="en-IN" dirty="0">
              <a:solidFill>
                <a:schemeClr val="tx1"/>
              </a:solidFill>
            </a:endParaRPr>
          </a:p>
        </p:txBody>
      </p:sp>
      <p:pic>
        <p:nvPicPr>
          <p:cNvPr id="5" name="Content Placeholder 4" descr="Text&#10;&#10;Description automatically generated with low confidence">
            <a:extLst>
              <a:ext uri="{FF2B5EF4-FFF2-40B4-BE49-F238E27FC236}">
                <a16:creationId xmlns="" xmlns:a16="http://schemas.microsoft.com/office/drawing/2014/main" id="{7BD74C8B-A68A-8B2E-9470-EE6A0559A91F}"/>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90309" y="1597305"/>
            <a:ext cx="6414535" cy="4791919"/>
          </a:xfrm>
        </p:spPr>
      </p:pic>
    </p:spTree>
    <p:extLst>
      <p:ext uri="{BB962C8B-B14F-4D97-AF65-F5344CB8AC3E}">
        <p14:creationId xmlns="" xmlns:p14="http://schemas.microsoft.com/office/powerpoint/2010/main" val="2989470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84FB62-EFB9-C41C-B76A-762385298947}"/>
              </a:ext>
            </a:extLst>
          </p:cNvPr>
          <p:cNvSpPr>
            <a:spLocks noGrp="1"/>
          </p:cNvSpPr>
          <p:nvPr>
            <p:ph type="title"/>
          </p:nvPr>
        </p:nvSpPr>
        <p:spPr/>
        <p:txBody>
          <a:bodyPr/>
          <a:lstStyle/>
          <a:p>
            <a:r>
              <a:rPr lang="en-US" dirty="0">
                <a:solidFill>
                  <a:schemeClr val="tx1"/>
                </a:solidFill>
              </a:rPr>
              <a:t>ECOMMERCE TEMPLATE</a:t>
            </a:r>
            <a:endParaRPr lang="en-IN" dirty="0">
              <a:solidFill>
                <a:schemeClr val="tx1"/>
              </a:solidFill>
            </a:endParaRPr>
          </a:p>
        </p:txBody>
      </p:sp>
      <p:pic>
        <p:nvPicPr>
          <p:cNvPr id="5" name="Content Placeholder 4" descr="signup.PNG"/>
          <p:cNvPicPr>
            <a:picLocks noGrp="1" noChangeAspect="1"/>
          </p:cNvPicPr>
          <p:nvPr>
            <p:ph idx="1"/>
          </p:nvPr>
        </p:nvPicPr>
        <p:blipFill>
          <a:blip r:embed="rId2"/>
          <a:stretch>
            <a:fillRect/>
          </a:stretch>
        </p:blipFill>
        <p:spPr>
          <a:xfrm>
            <a:off x="812800" y="1566334"/>
            <a:ext cx="8297333" cy="4475692"/>
          </a:xfrm>
        </p:spPr>
      </p:pic>
    </p:spTree>
    <p:extLst>
      <p:ext uri="{BB962C8B-B14F-4D97-AF65-F5344CB8AC3E}">
        <p14:creationId xmlns="" xmlns:p14="http://schemas.microsoft.com/office/powerpoint/2010/main" val="1947664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ignin.PNG"/>
          <p:cNvPicPr>
            <a:picLocks noGrp="1" noChangeAspect="1"/>
          </p:cNvPicPr>
          <p:nvPr>
            <p:ph idx="1"/>
          </p:nvPr>
        </p:nvPicPr>
        <p:blipFill>
          <a:blip r:embed="rId2"/>
          <a:stretch>
            <a:fillRect/>
          </a:stretch>
        </p:blipFill>
        <p:spPr>
          <a:xfrm>
            <a:off x="214698" y="391055"/>
            <a:ext cx="7151976" cy="3881437"/>
          </a:xfrm>
        </p:spPr>
      </p:pic>
      <p:pic>
        <p:nvPicPr>
          <p:cNvPr id="6" name="Picture 5" descr="signinadmin.PNG"/>
          <p:cNvPicPr>
            <a:picLocks noChangeAspect="1"/>
          </p:cNvPicPr>
          <p:nvPr/>
        </p:nvPicPr>
        <p:blipFill>
          <a:blip r:embed="rId3"/>
          <a:stretch>
            <a:fillRect/>
          </a:stretch>
        </p:blipFill>
        <p:spPr>
          <a:xfrm>
            <a:off x="3987798" y="2718373"/>
            <a:ext cx="7230533" cy="3935368"/>
          </a:xfrm>
          <a:prstGeom prst="rect">
            <a:avLst/>
          </a:prstGeom>
        </p:spPr>
      </p:pic>
    </p:spTree>
    <p:extLst>
      <p:ext uri="{BB962C8B-B14F-4D97-AF65-F5344CB8AC3E}">
        <p14:creationId xmlns="" xmlns:p14="http://schemas.microsoft.com/office/powerpoint/2010/main" val="551406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A5B676-3BB0-D41D-7FBB-6511C13B2CD8}"/>
              </a:ext>
            </a:extLst>
          </p:cNvPr>
          <p:cNvSpPr>
            <a:spLocks noGrp="1"/>
          </p:cNvSpPr>
          <p:nvPr>
            <p:ph type="title"/>
          </p:nvPr>
        </p:nvSpPr>
        <p:spPr/>
        <p:txBody>
          <a:bodyPr/>
          <a:lstStyle/>
          <a:p>
            <a:r>
              <a:rPr lang="en-US" dirty="0">
                <a:solidFill>
                  <a:schemeClr val="tx1"/>
                </a:solidFill>
              </a:rPr>
              <a:t>SEARCH FUNCTIONALITY</a:t>
            </a:r>
            <a:endParaRPr lang="en-IN" dirty="0">
              <a:solidFill>
                <a:schemeClr val="tx1"/>
              </a:solidFill>
            </a:endParaRPr>
          </a:p>
        </p:txBody>
      </p:sp>
      <p:pic>
        <p:nvPicPr>
          <p:cNvPr id="6" name="Content Placeholder 5" descr="search.PNG"/>
          <p:cNvPicPr>
            <a:picLocks noGrp="1" noChangeAspect="1"/>
          </p:cNvPicPr>
          <p:nvPr>
            <p:ph idx="1"/>
          </p:nvPr>
        </p:nvPicPr>
        <p:blipFill>
          <a:blip r:embed="rId2"/>
          <a:stretch>
            <a:fillRect/>
          </a:stretch>
        </p:blipFill>
        <p:spPr>
          <a:xfrm>
            <a:off x="863601" y="1498600"/>
            <a:ext cx="8542866" cy="4543425"/>
          </a:xfrm>
        </p:spPr>
      </p:pic>
    </p:spTree>
    <p:extLst>
      <p:ext uri="{BB962C8B-B14F-4D97-AF65-F5344CB8AC3E}">
        <p14:creationId xmlns="" xmlns:p14="http://schemas.microsoft.com/office/powerpoint/2010/main" val="609483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26F3BA-4481-8C18-99A2-5ACB5589361F}"/>
              </a:ext>
            </a:extLst>
          </p:cNvPr>
          <p:cNvSpPr>
            <a:spLocks noGrp="1"/>
          </p:cNvSpPr>
          <p:nvPr>
            <p:ph type="title"/>
          </p:nvPr>
        </p:nvSpPr>
        <p:spPr/>
        <p:txBody>
          <a:bodyPr/>
          <a:lstStyle/>
          <a:p>
            <a:r>
              <a:rPr lang="en-US" dirty="0">
                <a:solidFill>
                  <a:schemeClr val="tx1">
                    <a:lumMod val="85000"/>
                    <a:lumOff val="15000"/>
                  </a:schemeClr>
                </a:solidFill>
              </a:rPr>
              <a:t>BULK IMPLEMENTATION</a:t>
            </a:r>
            <a:endParaRPr lang="en-IN" dirty="0">
              <a:solidFill>
                <a:schemeClr val="tx1">
                  <a:lumMod val="85000"/>
                  <a:lumOff val="15000"/>
                </a:schemeClr>
              </a:solidFill>
            </a:endParaRPr>
          </a:p>
        </p:txBody>
      </p:sp>
      <p:pic>
        <p:nvPicPr>
          <p:cNvPr id="4" name="Picture 3" descr="bulkupload.PNG"/>
          <p:cNvPicPr>
            <a:picLocks noChangeAspect="1"/>
          </p:cNvPicPr>
          <p:nvPr/>
        </p:nvPicPr>
        <p:blipFill>
          <a:blip r:embed="rId2"/>
          <a:stretch>
            <a:fillRect/>
          </a:stretch>
        </p:blipFill>
        <p:spPr>
          <a:xfrm>
            <a:off x="806208" y="1464733"/>
            <a:ext cx="8794992" cy="4800600"/>
          </a:xfrm>
          <a:prstGeom prst="rect">
            <a:avLst/>
          </a:prstGeom>
        </p:spPr>
      </p:pic>
    </p:spTree>
    <p:extLst>
      <p:ext uri="{BB962C8B-B14F-4D97-AF65-F5344CB8AC3E}">
        <p14:creationId xmlns="" xmlns:p14="http://schemas.microsoft.com/office/powerpoint/2010/main" val="2245890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F9F32E-EA9A-D7D7-AB8C-DF39C4C11425}"/>
              </a:ext>
            </a:extLst>
          </p:cNvPr>
          <p:cNvSpPr>
            <a:spLocks noGrp="1"/>
          </p:cNvSpPr>
          <p:nvPr>
            <p:ph type="title"/>
          </p:nvPr>
        </p:nvSpPr>
        <p:spPr/>
        <p:txBody>
          <a:bodyPr/>
          <a:lstStyle/>
          <a:p>
            <a:r>
              <a:rPr lang="en-US" dirty="0">
                <a:solidFill>
                  <a:schemeClr val="tx1">
                    <a:lumMod val="95000"/>
                    <a:lumOff val="5000"/>
                  </a:schemeClr>
                </a:solidFill>
              </a:rPr>
              <a:t>CART OPTION</a:t>
            </a:r>
            <a:endParaRPr lang="en-IN" dirty="0">
              <a:solidFill>
                <a:schemeClr val="tx1">
                  <a:lumMod val="95000"/>
                  <a:lumOff val="5000"/>
                </a:schemeClr>
              </a:solidFill>
            </a:endParaRPr>
          </a:p>
        </p:txBody>
      </p:sp>
      <p:pic>
        <p:nvPicPr>
          <p:cNvPr id="8" name="Content Placeholder 7" descr="cart1.PNG"/>
          <p:cNvPicPr>
            <a:picLocks noGrp="1" noChangeAspect="1"/>
          </p:cNvPicPr>
          <p:nvPr>
            <p:ph idx="1"/>
          </p:nvPr>
        </p:nvPicPr>
        <p:blipFill>
          <a:blip r:embed="rId2"/>
          <a:stretch>
            <a:fillRect/>
          </a:stretch>
        </p:blipFill>
        <p:spPr>
          <a:xfrm>
            <a:off x="905933" y="1422400"/>
            <a:ext cx="8415867" cy="4619625"/>
          </a:xfrm>
        </p:spPr>
      </p:pic>
    </p:spTree>
    <p:extLst>
      <p:ext uri="{BB962C8B-B14F-4D97-AF65-F5344CB8AC3E}">
        <p14:creationId xmlns="" xmlns:p14="http://schemas.microsoft.com/office/powerpoint/2010/main" val="1073220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15587A3-EE17-4923-AA1F-0A38A6716C3F}"/>
              </a:ext>
            </a:extLst>
          </p:cNvPr>
          <p:cNvSpPr>
            <a:spLocks noGrp="1"/>
          </p:cNvSpPr>
          <p:nvPr>
            <p:ph idx="1"/>
          </p:nvPr>
        </p:nvSpPr>
        <p:spPr>
          <a:xfrm>
            <a:off x="277285" y="143799"/>
            <a:ext cx="8596668" cy="4878387"/>
          </a:xfrm>
        </p:spPr>
        <p:txBody>
          <a:bodyPr>
            <a:noAutofit/>
          </a:bodyPr>
          <a:lstStyle/>
          <a:p>
            <a:pPr marL="0" indent="0">
              <a:lnSpc>
                <a:spcPct val="150000"/>
              </a:lnSpc>
              <a:buNone/>
            </a:pPr>
            <a:r>
              <a:rPr lang="en-US" sz="2400" b="1" dirty="0">
                <a:solidFill>
                  <a:schemeClr val="tx1"/>
                </a:solidFill>
                <a:latin typeface="Times New Roman" pitchFamily="18" charset="0"/>
                <a:cs typeface="Times New Roman" pitchFamily="18" charset="0"/>
              </a:rPr>
              <a:t>Admin-Requirements: </a:t>
            </a:r>
            <a:endParaRPr lang="en-US" sz="2400" dirty="0">
              <a:solidFill>
                <a:schemeClr val="tx1"/>
              </a:solidFill>
              <a:latin typeface="Times New Roman" pitchFamily="18" charset="0"/>
              <a:cs typeface="Times New Roman" pitchFamily="18" charset="0"/>
            </a:endParaRPr>
          </a:p>
          <a:p>
            <a:pPr>
              <a:lnSpc>
                <a:spcPct val="150000"/>
              </a:lnSpc>
            </a:pPr>
            <a:r>
              <a:rPr lang="en-US" dirty="0">
                <a:solidFill>
                  <a:schemeClr val="tx1"/>
                </a:solidFill>
                <a:latin typeface="Times New Roman" pitchFamily="18" charset="0"/>
                <a:cs typeface="Times New Roman" pitchFamily="18" charset="0"/>
              </a:rPr>
              <a:t>1. As an Admin I should be able to login, Logout and Register into the application. </a:t>
            </a:r>
          </a:p>
          <a:p>
            <a:pPr>
              <a:lnSpc>
                <a:spcPct val="150000"/>
              </a:lnSpc>
            </a:pPr>
            <a:r>
              <a:rPr lang="en-US" dirty="0">
                <a:solidFill>
                  <a:schemeClr val="tx1"/>
                </a:solidFill>
                <a:latin typeface="Times New Roman" pitchFamily="18" charset="0"/>
                <a:cs typeface="Times New Roman" pitchFamily="18" charset="0"/>
              </a:rPr>
              <a:t>2. As an Admin I should be able to perform CRUD on Users. </a:t>
            </a:r>
          </a:p>
          <a:p>
            <a:pPr>
              <a:lnSpc>
                <a:spcPct val="150000"/>
              </a:lnSpc>
            </a:pPr>
            <a:r>
              <a:rPr lang="en-US" dirty="0">
                <a:solidFill>
                  <a:schemeClr val="tx1"/>
                </a:solidFill>
                <a:latin typeface="Times New Roman" pitchFamily="18" charset="0"/>
                <a:cs typeface="Times New Roman" pitchFamily="18" charset="0"/>
              </a:rPr>
              <a:t>3. As an Admin I should be able to Perform CRUD on the products. </a:t>
            </a:r>
          </a:p>
          <a:p>
            <a:pPr>
              <a:lnSpc>
                <a:spcPct val="150000"/>
              </a:lnSpc>
            </a:pPr>
            <a:r>
              <a:rPr lang="en-US" dirty="0">
                <a:solidFill>
                  <a:schemeClr val="tx1"/>
                </a:solidFill>
                <a:latin typeface="Times New Roman" pitchFamily="18" charset="0"/>
                <a:cs typeface="Times New Roman" pitchFamily="18" charset="0"/>
              </a:rPr>
              <a:t>4. As an Admin I should be able to get bulk upload option to upload a </a:t>
            </a:r>
            <a:r>
              <a:rPr lang="en-US" dirty="0" err="1">
                <a:solidFill>
                  <a:schemeClr val="tx1"/>
                </a:solidFill>
                <a:latin typeface="Times New Roman" pitchFamily="18" charset="0"/>
                <a:cs typeface="Times New Roman" pitchFamily="18" charset="0"/>
              </a:rPr>
              <a:t>csv</a:t>
            </a:r>
            <a:r>
              <a:rPr lang="en-US" dirty="0">
                <a:solidFill>
                  <a:schemeClr val="tx1"/>
                </a:solidFill>
                <a:latin typeface="Times New Roman" pitchFamily="18" charset="0"/>
                <a:cs typeface="Times New Roman" pitchFamily="18" charset="0"/>
              </a:rPr>
              <a:t> for products details </a:t>
            </a:r>
          </a:p>
          <a:p>
            <a:pPr>
              <a:lnSpc>
                <a:spcPct val="150000"/>
              </a:lnSpc>
            </a:pPr>
            <a:r>
              <a:rPr lang="en-US" dirty="0">
                <a:solidFill>
                  <a:schemeClr val="tx1"/>
                </a:solidFill>
                <a:latin typeface="Times New Roman" pitchFamily="18" charset="0"/>
                <a:cs typeface="Times New Roman" pitchFamily="18" charset="0"/>
              </a:rPr>
              <a:t>5. As an Admin I should be able to get the stocks. </a:t>
            </a:r>
          </a:p>
          <a:p>
            <a:pPr>
              <a:lnSpc>
                <a:spcPct val="150000"/>
              </a:lnSpc>
            </a:pPr>
            <a:r>
              <a:rPr lang="en-US" dirty="0">
                <a:solidFill>
                  <a:schemeClr val="tx1"/>
                </a:solidFill>
                <a:latin typeface="Times New Roman" pitchFamily="18" charset="0"/>
                <a:cs typeface="Times New Roman" pitchFamily="18" charset="0"/>
              </a:rPr>
              <a:t>6. As an Admin I should be able to mail if any stock is less than 10. </a:t>
            </a:r>
          </a:p>
          <a:p>
            <a:pPr>
              <a:lnSpc>
                <a:spcPct val="150000"/>
              </a:lnSpc>
            </a:pPr>
            <a:r>
              <a:rPr lang="en-US" dirty="0">
                <a:solidFill>
                  <a:schemeClr val="tx1"/>
                </a:solidFill>
                <a:latin typeface="Times New Roman" pitchFamily="18" charset="0"/>
                <a:cs typeface="Times New Roman" pitchFamily="18" charset="0"/>
              </a:rPr>
              <a:t>7. As an Admin I should be able to get the sales report of a specific duration. </a:t>
            </a:r>
          </a:p>
          <a:p>
            <a:pPr>
              <a:lnSpc>
                <a:spcPct val="150000"/>
              </a:lnSpc>
            </a:pPr>
            <a:r>
              <a:rPr lang="en-US" dirty="0">
                <a:solidFill>
                  <a:schemeClr val="tx1"/>
                </a:solidFill>
                <a:latin typeface="Times New Roman" pitchFamily="18" charset="0"/>
                <a:cs typeface="Times New Roman" pitchFamily="18" charset="0"/>
              </a:rPr>
              <a:t>8. As an Admin I should be able to set of users </a:t>
            </a:r>
          </a:p>
          <a:p>
            <a:endParaRPr lang="en-IN" sz="1400" i="1"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806461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1EE8B7-F480-7FA6-9EA7-7902370CE7AA}"/>
              </a:ext>
            </a:extLst>
          </p:cNvPr>
          <p:cNvSpPr>
            <a:spLocks noGrp="1"/>
          </p:cNvSpPr>
          <p:nvPr>
            <p:ph type="title"/>
          </p:nvPr>
        </p:nvSpPr>
        <p:spPr/>
        <p:txBody>
          <a:bodyPr/>
          <a:lstStyle/>
          <a:p>
            <a:endParaRPr lang="en-IN"/>
          </a:p>
        </p:txBody>
      </p:sp>
      <p:pic>
        <p:nvPicPr>
          <p:cNvPr id="6" name="Content Placeholder 5" descr="cart.PNG"/>
          <p:cNvPicPr>
            <a:picLocks noGrp="1" noChangeAspect="1"/>
          </p:cNvPicPr>
          <p:nvPr>
            <p:ph idx="1"/>
          </p:nvPr>
        </p:nvPicPr>
        <p:blipFill>
          <a:blip r:embed="rId2"/>
          <a:stretch>
            <a:fillRect/>
          </a:stretch>
        </p:blipFill>
        <p:spPr>
          <a:xfrm>
            <a:off x="702732" y="1092200"/>
            <a:ext cx="8796867" cy="4949825"/>
          </a:xfrm>
        </p:spPr>
      </p:pic>
    </p:spTree>
    <p:extLst>
      <p:ext uri="{BB962C8B-B14F-4D97-AF65-F5344CB8AC3E}">
        <p14:creationId xmlns="" xmlns:p14="http://schemas.microsoft.com/office/powerpoint/2010/main" val="2823197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076ECC-D800-7BF5-E4A6-1F5AC72F8968}"/>
              </a:ext>
            </a:extLst>
          </p:cNvPr>
          <p:cNvSpPr>
            <a:spLocks noGrp="1"/>
          </p:cNvSpPr>
          <p:nvPr>
            <p:ph type="title"/>
          </p:nvPr>
        </p:nvSpPr>
        <p:spPr/>
        <p:txBody>
          <a:bodyPr/>
          <a:lstStyle/>
          <a:p>
            <a:r>
              <a:rPr lang="en-US" dirty="0">
                <a:solidFill>
                  <a:schemeClr val="tx1">
                    <a:lumMod val="85000"/>
                    <a:lumOff val="15000"/>
                  </a:schemeClr>
                </a:solidFill>
              </a:rPr>
              <a:t>STOCKS AND SALES REPORT</a:t>
            </a:r>
            <a:endParaRPr lang="en-IN" dirty="0">
              <a:solidFill>
                <a:schemeClr val="tx1">
                  <a:lumMod val="85000"/>
                  <a:lumOff val="15000"/>
                </a:schemeClr>
              </a:solidFill>
            </a:endParaRPr>
          </a:p>
        </p:txBody>
      </p:sp>
      <p:pic>
        <p:nvPicPr>
          <p:cNvPr id="5" name="Content Placeholder 4" descr="Graphical user interface, application, table, Excel&#10;&#10;Description automatically generated">
            <a:extLst>
              <a:ext uri="{FF2B5EF4-FFF2-40B4-BE49-F238E27FC236}">
                <a16:creationId xmlns="" xmlns:a16="http://schemas.microsoft.com/office/drawing/2014/main" id="{64D326F1-AB96-422C-41BD-63C2E122151F}"/>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626534" y="1325880"/>
            <a:ext cx="8375225" cy="5303520"/>
          </a:xfrm>
        </p:spPr>
      </p:pic>
    </p:spTree>
    <p:extLst>
      <p:ext uri="{BB962C8B-B14F-4D97-AF65-F5344CB8AC3E}">
        <p14:creationId xmlns="" xmlns:p14="http://schemas.microsoft.com/office/powerpoint/2010/main" val="486464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BE03A6-A743-4BB2-F68F-3516F27FEF68}"/>
              </a:ext>
            </a:extLst>
          </p:cNvPr>
          <p:cNvSpPr>
            <a:spLocks noGrp="1"/>
          </p:cNvSpPr>
          <p:nvPr>
            <p:ph type="title"/>
          </p:nvPr>
        </p:nvSpPr>
        <p:spPr/>
        <p:txBody>
          <a:bodyPr/>
          <a:lstStyle/>
          <a:p>
            <a:r>
              <a:rPr lang="en-IN" dirty="0">
                <a:solidFill>
                  <a:schemeClr val="tx1">
                    <a:lumMod val="95000"/>
                    <a:lumOff val="5000"/>
                  </a:schemeClr>
                </a:solidFill>
              </a:rPr>
              <a:t>CREATING DATA TRANSFER OBJECTIVES</a:t>
            </a:r>
          </a:p>
        </p:txBody>
      </p:sp>
      <p:pic>
        <p:nvPicPr>
          <p:cNvPr id="5" name="Content Placeholder 4" descr="Graphical user interface, text, application&#10;&#10;Description automatically generated">
            <a:extLst>
              <a:ext uri="{FF2B5EF4-FFF2-40B4-BE49-F238E27FC236}">
                <a16:creationId xmlns="" xmlns:a16="http://schemas.microsoft.com/office/drawing/2014/main" id="{05969575-3652-A7AA-52D2-3A0E1001DCF3}"/>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428625" y="1295400"/>
            <a:ext cx="9191625" cy="5629275"/>
          </a:xfrm>
        </p:spPr>
      </p:pic>
    </p:spTree>
    <p:extLst>
      <p:ext uri="{BB962C8B-B14F-4D97-AF65-F5344CB8AC3E}">
        <p14:creationId xmlns="" xmlns:p14="http://schemas.microsoft.com/office/powerpoint/2010/main" val="4123582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9F0FD6-38E6-7BCA-4084-536FA5733760}"/>
              </a:ext>
            </a:extLst>
          </p:cNvPr>
          <p:cNvSpPr>
            <a:spLocks noGrp="1"/>
          </p:cNvSpPr>
          <p:nvPr>
            <p:ph type="title"/>
          </p:nvPr>
        </p:nvSpPr>
        <p:spPr/>
        <p:txBody>
          <a:bodyPr/>
          <a:lstStyle/>
          <a:p>
            <a:r>
              <a:rPr lang="en-US" dirty="0">
                <a:solidFill>
                  <a:schemeClr val="tx1">
                    <a:lumMod val="95000"/>
                    <a:lumOff val="5000"/>
                  </a:schemeClr>
                </a:solidFill>
              </a:rPr>
              <a:t>CREATING REPOSITORY</a:t>
            </a:r>
            <a:endParaRPr lang="en-IN" dirty="0">
              <a:solidFill>
                <a:schemeClr val="tx1">
                  <a:lumMod val="95000"/>
                  <a:lumOff val="5000"/>
                </a:schemeClr>
              </a:solidFill>
            </a:endParaRPr>
          </a:p>
        </p:txBody>
      </p:sp>
      <p:pic>
        <p:nvPicPr>
          <p:cNvPr id="5" name="Content Placeholder 4" descr="Graphical user interface, text, application, email&#10;&#10;Description automatically generated">
            <a:extLst>
              <a:ext uri="{FF2B5EF4-FFF2-40B4-BE49-F238E27FC236}">
                <a16:creationId xmlns="" xmlns:a16="http://schemas.microsoft.com/office/drawing/2014/main" id="{90FE4A08-3253-6D2D-51ED-85C6096406F3}"/>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314325" y="1238250"/>
            <a:ext cx="8959677" cy="5476875"/>
          </a:xfrm>
        </p:spPr>
      </p:pic>
    </p:spTree>
    <p:extLst>
      <p:ext uri="{BB962C8B-B14F-4D97-AF65-F5344CB8AC3E}">
        <p14:creationId xmlns="" xmlns:p14="http://schemas.microsoft.com/office/powerpoint/2010/main" val="540683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991197-1D19-F07E-BE65-6FA446E3AB67}"/>
              </a:ext>
            </a:extLst>
          </p:cNvPr>
          <p:cNvSpPr>
            <a:spLocks noGrp="1"/>
          </p:cNvSpPr>
          <p:nvPr>
            <p:ph type="title"/>
          </p:nvPr>
        </p:nvSpPr>
        <p:spPr/>
        <p:txBody>
          <a:bodyPr/>
          <a:lstStyle/>
          <a:p>
            <a:r>
              <a:rPr lang="en-US" dirty="0">
                <a:solidFill>
                  <a:schemeClr val="tx1">
                    <a:lumMod val="95000"/>
                    <a:lumOff val="5000"/>
                  </a:schemeClr>
                </a:solidFill>
              </a:rPr>
              <a:t>CREATING SERVICE LAYER LOGIC</a:t>
            </a:r>
            <a:endParaRPr lang="en-IN" dirty="0">
              <a:solidFill>
                <a:schemeClr val="tx1">
                  <a:lumMod val="95000"/>
                  <a:lumOff val="5000"/>
                </a:schemeClr>
              </a:solidFill>
            </a:endParaRPr>
          </a:p>
        </p:txBody>
      </p:sp>
      <p:pic>
        <p:nvPicPr>
          <p:cNvPr id="5" name="Content Placeholder 4" descr="Graphical user interface, text, application&#10;&#10;Description automatically generated">
            <a:extLst>
              <a:ext uri="{FF2B5EF4-FFF2-40B4-BE49-F238E27FC236}">
                <a16:creationId xmlns="" xmlns:a16="http://schemas.microsoft.com/office/drawing/2014/main" id="{059854B3-639B-794D-C356-D4F9EDCDE847}"/>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447675" y="1266826"/>
            <a:ext cx="8596668" cy="5495924"/>
          </a:xfrm>
        </p:spPr>
      </p:pic>
    </p:spTree>
    <p:extLst>
      <p:ext uri="{BB962C8B-B14F-4D97-AF65-F5344CB8AC3E}">
        <p14:creationId xmlns="" xmlns:p14="http://schemas.microsoft.com/office/powerpoint/2010/main" val="330154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CEFCF3-266D-6BA6-B22E-CBFFF10EB7C8}"/>
              </a:ext>
            </a:extLst>
          </p:cNvPr>
          <p:cNvSpPr>
            <a:spLocks noGrp="1"/>
          </p:cNvSpPr>
          <p:nvPr>
            <p:ph type="title"/>
          </p:nvPr>
        </p:nvSpPr>
        <p:spPr/>
        <p:txBody>
          <a:bodyPr/>
          <a:lstStyle/>
          <a:p>
            <a:r>
              <a:rPr lang="en-US" dirty="0">
                <a:solidFill>
                  <a:schemeClr val="tx1">
                    <a:lumMod val="95000"/>
                    <a:lumOff val="5000"/>
                  </a:schemeClr>
                </a:solidFill>
              </a:rPr>
              <a:t>CREATING CONTROLLER TO DIRECT REST API</a:t>
            </a:r>
            <a:endParaRPr lang="en-IN" dirty="0">
              <a:solidFill>
                <a:schemeClr val="tx1">
                  <a:lumMod val="95000"/>
                  <a:lumOff val="5000"/>
                </a:schemeClr>
              </a:solidFill>
            </a:endParaRPr>
          </a:p>
        </p:txBody>
      </p:sp>
      <p:pic>
        <p:nvPicPr>
          <p:cNvPr id="5" name="Content Placeholder 4" descr="Graphical user interface, text, application&#10;&#10;Description automatically generated">
            <a:extLst>
              <a:ext uri="{FF2B5EF4-FFF2-40B4-BE49-F238E27FC236}">
                <a16:creationId xmlns="" xmlns:a16="http://schemas.microsoft.com/office/drawing/2014/main" id="{0538AFBA-6239-9B17-D0D1-BA592852A075}"/>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47332" y="1819276"/>
            <a:ext cx="8596668" cy="4810124"/>
          </a:xfrm>
        </p:spPr>
      </p:pic>
    </p:spTree>
    <p:extLst>
      <p:ext uri="{BB962C8B-B14F-4D97-AF65-F5344CB8AC3E}">
        <p14:creationId xmlns="" xmlns:p14="http://schemas.microsoft.com/office/powerpoint/2010/main" val="2632119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6F886F-3496-7B88-09AF-45B3D91956B5}"/>
              </a:ext>
            </a:extLst>
          </p:cNvPr>
          <p:cNvSpPr>
            <a:spLocks noGrp="1"/>
          </p:cNvSpPr>
          <p:nvPr>
            <p:ph type="title"/>
          </p:nvPr>
        </p:nvSpPr>
        <p:spPr/>
        <p:txBody>
          <a:bodyPr/>
          <a:lstStyle/>
          <a:p>
            <a:r>
              <a:rPr lang="en-US" dirty="0">
                <a:solidFill>
                  <a:schemeClr val="tx1">
                    <a:lumMod val="95000"/>
                    <a:lumOff val="5000"/>
                  </a:schemeClr>
                </a:solidFill>
              </a:rPr>
              <a:t>CREATE DISCOUNT MICROSERVICE</a:t>
            </a:r>
            <a:endParaRPr lang="en-IN" dirty="0">
              <a:solidFill>
                <a:schemeClr val="tx1">
                  <a:lumMod val="95000"/>
                  <a:lumOff val="5000"/>
                </a:schemeClr>
              </a:solidFill>
            </a:endParaRPr>
          </a:p>
        </p:txBody>
      </p:sp>
      <p:pic>
        <p:nvPicPr>
          <p:cNvPr id="5" name="Content Placeholder 4" descr="Graphical user interface, text, application&#10;&#10;Description automatically generated">
            <a:extLst>
              <a:ext uri="{FF2B5EF4-FFF2-40B4-BE49-F238E27FC236}">
                <a16:creationId xmlns="" xmlns:a16="http://schemas.microsoft.com/office/drawing/2014/main" id="{450B3A9C-AC04-4164-80B9-7AA985907B54}"/>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457200" y="1371600"/>
            <a:ext cx="8686800" cy="5248275"/>
          </a:xfrm>
        </p:spPr>
      </p:pic>
    </p:spTree>
    <p:extLst>
      <p:ext uri="{BB962C8B-B14F-4D97-AF65-F5344CB8AC3E}">
        <p14:creationId xmlns="" xmlns:p14="http://schemas.microsoft.com/office/powerpoint/2010/main" val="3951876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E648FF-792C-CC9B-2465-CF2F3D5EADA8}"/>
              </a:ext>
            </a:extLst>
          </p:cNvPr>
          <p:cNvSpPr>
            <a:spLocks noGrp="1"/>
          </p:cNvSpPr>
          <p:nvPr>
            <p:ph type="title"/>
          </p:nvPr>
        </p:nvSpPr>
        <p:spPr/>
        <p:txBody>
          <a:bodyPr/>
          <a:lstStyle/>
          <a:p>
            <a:endParaRPr lang="en-IN"/>
          </a:p>
        </p:txBody>
      </p:sp>
      <p:pic>
        <p:nvPicPr>
          <p:cNvPr id="6" name="Content Placeholder 5" descr="discount.PNG"/>
          <p:cNvPicPr>
            <a:picLocks noGrp="1" noChangeAspect="1"/>
          </p:cNvPicPr>
          <p:nvPr>
            <p:ph idx="1"/>
          </p:nvPr>
        </p:nvPicPr>
        <p:blipFill>
          <a:blip r:embed="rId2"/>
          <a:stretch>
            <a:fillRect/>
          </a:stretch>
        </p:blipFill>
        <p:spPr>
          <a:xfrm>
            <a:off x="753533" y="1159934"/>
            <a:ext cx="8737600" cy="4882092"/>
          </a:xfrm>
        </p:spPr>
      </p:pic>
    </p:spTree>
    <p:extLst>
      <p:ext uri="{BB962C8B-B14F-4D97-AF65-F5344CB8AC3E}">
        <p14:creationId xmlns="" xmlns:p14="http://schemas.microsoft.com/office/powerpoint/2010/main" val="2971582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3D3825-7878-6A43-F4B4-6B7C3F4A0C81}"/>
              </a:ext>
            </a:extLst>
          </p:cNvPr>
          <p:cNvSpPr>
            <a:spLocks noGrp="1"/>
          </p:cNvSpPr>
          <p:nvPr>
            <p:ph type="title"/>
          </p:nvPr>
        </p:nvSpPr>
        <p:spPr>
          <a:xfrm>
            <a:off x="677334" y="0"/>
            <a:ext cx="8596668" cy="1930400"/>
          </a:xfrm>
        </p:spPr>
        <p:txBody>
          <a:bodyPr/>
          <a:lstStyle/>
          <a:p>
            <a:r>
              <a:rPr lang="en-IN" dirty="0">
                <a:solidFill>
                  <a:schemeClr val="tx1">
                    <a:lumMod val="95000"/>
                    <a:lumOff val="5000"/>
                  </a:schemeClr>
                </a:solidFill>
              </a:rPr>
              <a:t>CLOUD DEPLOYEMENT- INSTALLING POSTGRESQL IN BACKEND INSTANCE </a:t>
            </a:r>
          </a:p>
        </p:txBody>
      </p:sp>
      <p:sp>
        <p:nvSpPr>
          <p:cNvPr id="3" name="Content Placeholder 2">
            <a:extLst>
              <a:ext uri="{FF2B5EF4-FFF2-40B4-BE49-F238E27FC236}">
                <a16:creationId xmlns="" xmlns:a16="http://schemas.microsoft.com/office/drawing/2014/main" id="{0AB500B2-81CC-3CC5-65C0-7A43AF708ADF}"/>
              </a:ext>
            </a:extLst>
          </p:cNvPr>
          <p:cNvSpPr>
            <a:spLocks noGrp="1"/>
          </p:cNvSpPr>
          <p:nvPr>
            <p:ph idx="1"/>
          </p:nvPr>
        </p:nvSpPr>
        <p:spPr/>
        <p:txBody>
          <a:bodyPr/>
          <a:lstStyle/>
          <a:p>
            <a:r>
              <a:rPr lang="en-IN" dirty="0"/>
              <a:t>INSTALLING POSTGRESQL IN BACKEND INSTANCE</a:t>
            </a:r>
          </a:p>
        </p:txBody>
      </p:sp>
      <p:pic>
        <p:nvPicPr>
          <p:cNvPr id="5" name="Picture 4" descr="Text">
            <a:extLst>
              <a:ext uri="{FF2B5EF4-FFF2-40B4-BE49-F238E27FC236}">
                <a16:creationId xmlns="" xmlns:a16="http://schemas.microsoft.com/office/drawing/2014/main" id="{F5A065C8-E14B-5CF3-1C5F-B5034C2820EF}"/>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1760" y="1353425"/>
            <a:ext cx="11072495" cy="5295900"/>
          </a:xfrm>
          <a:prstGeom prst="rect">
            <a:avLst/>
          </a:prstGeom>
        </p:spPr>
      </p:pic>
    </p:spTree>
    <p:extLst>
      <p:ext uri="{BB962C8B-B14F-4D97-AF65-F5344CB8AC3E}">
        <p14:creationId xmlns="" xmlns:p14="http://schemas.microsoft.com/office/powerpoint/2010/main" val="278070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F93F47-23FC-A2E9-3EC1-7A5B783A38AF}"/>
              </a:ext>
            </a:extLst>
          </p:cNvPr>
          <p:cNvSpPr>
            <a:spLocks noGrp="1"/>
          </p:cNvSpPr>
          <p:nvPr>
            <p:ph type="title"/>
          </p:nvPr>
        </p:nvSpPr>
        <p:spPr/>
        <p:txBody>
          <a:bodyPr/>
          <a:lstStyle/>
          <a:p>
            <a:r>
              <a:rPr lang="en-IN" dirty="0">
                <a:solidFill>
                  <a:schemeClr val="tx1">
                    <a:lumMod val="95000"/>
                    <a:lumOff val="5000"/>
                  </a:schemeClr>
                </a:solidFill>
              </a:rPr>
              <a:t>INSTALLING JDK IN BACKEND INSTANCE</a:t>
            </a:r>
          </a:p>
        </p:txBody>
      </p:sp>
      <p:pic>
        <p:nvPicPr>
          <p:cNvPr id="5" name="Content Placeholder 4" descr="Text&#10;&#10;Description automatically generated">
            <a:extLst>
              <a:ext uri="{FF2B5EF4-FFF2-40B4-BE49-F238E27FC236}">
                <a16:creationId xmlns="" xmlns:a16="http://schemas.microsoft.com/office/drawing/2014/main" id="{3453C286-8E6C-D4CA-F8D5-9B5B2B7412F0}"/>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79120" y="1686560"/>
            <a:ext cx="8298981" cy="4561840"/>
          </a:xfrm>
        </p:spPr>
      </p:pic>
    </p:spTree>
    <p:extLst>
      <p:ext uri="{BB962C8B-B14F-4D97-AF65-F5344CB8AC3E}">
        <p14:creationId xmlns="" xmlns:p14="http://schemas.microsoft.com/office/powerpoint/2010/main" val="1703988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7F141C-386C-D1F2-196F-153B1AD59518}"/>
              </a:ext>
            </a:extLst>
          </p:cNvPr>
          <p:cNvSpPr>
            <a:spLocks noGrp="1"/>
          </p:cNvSpPr>
          <p:nvPr>
            <p:ph type="title"/>
          </p:nvPr>
        </p:nvSpPr>
        <p:spPr/>
        <p:txBody>
          <a:bodyPr/>
          <a:lstStyle/>
          <a:p>
            <a:r>
              <a:rPr lang="en-IN" dirty="0">
                <a:solidFill>
                  <a:schemeClr val="tx1">
                    <a:lumMod val="95000"/>
                    <a:lumOff val="5000"/>
                  </a:schemeClr>
                </a:solidFill>
              </a:rPr>
              <a:t>ABSTRACT</a:t>
            </a:r>
          </a:p>
        </p:txBody>
      </p:sp>
      <p:sp>
        <p:nvSpPr>
          <p:cNvPr id="3" name="Content Placeholder 2">
            <a:extLst>
              <a:ext uri="{FF2B5EF4-FFF2-40B4-BE49-F238E27FC236}">
                <a16:creationId xmlns="" xmlns:a16="http://schemas.microsoft.com/office/drawing/2014/main" id="{137F3897-EC7D-3170-165C-47CED34FAFD2}"/>
              </a:ext>
            </a:extLst>
          </p:cNvPr>
          <p:cNvSpPr>
            <a:spLocks noGrp="1"/>
          </p:cNvSpPr>
          <p:nvPr>
            <p:ph idx="1"/>
          </p:nvPr>
        </p:nvSpPr>
        <p:spPr>
          <a:xfrm>
            <a:off x="677334" y="1794829"/>
            <a:ext cx="8596668" cy="3880773"/>
          </a:xfrm>
        </p:spPr>
        <p:txBody>
          <a:bodyPr>
            <a:normAutofit lnSpcReduction="10000"/>
          </a:bodyPr>
          <a:lstStyle/>
          <a:p>
            <a:pPr marL="0" indent="0">
              <a:buNone/>
            </a:pPr>
            <a:r>
              <a:rPr lang="en-US" dirty="0"/>
              <a:t>1- Shop For Home is a popular Store in the market for shopping the home décor stuff .Due to Covid 19 all the offline shopping stopped. So, the store wants to move to the online platforms and wants the own web application.</a:t>
            </a:r>
          </a:p>
          <a:p>
            <a:pPr marL="0" indent="0">
              <a:buNone/>
            </a:pPr>
            <a:r>
              <a:rPr lang="en-US" dirty="0"/>
              <a:t> 2- Consumers find a product of interest by visiting the website of the retailer directly or by searching among alternative vendors using a shopping search engine, which displays the same products availability and pricing at different e-retailers.</a:t>
            </a:r>
          </a:p>
          <a:p>
            <a:pPr marL="0" indent="0">
              <a:buNone/>
            </a:pPr>
            <a:r>
              <a:rPr lang="en-US" dirty="0"/>
              <a:t>3- Users can login to the website to shop the products for home decoration and It has the features of add to cart ,</a:t>
            </a:r>
            <a:r>
              <a:rPr lang="en-US" dirty="0" err="1"/>
              <a:t>wishlist</a:t>
            </a:r>
            <a:r>
              <a:rPr lang="en-US" dirty="0"/>
              <a:t> and make orders from home </a:t>
            </a:r>
          </a:p>
          <a:p>
            <a:pPr marL="0" indent="0">
              <a:buNone/>
            </a:pPr>
            <a:r>
              <a:rPr lang="en-US" dirty="0"/>
              <a:t>4-When an online store is set up to enable businesses to buy from another businesses, the process is called business- to-business (B2B) online shopping. </a:t>
            </a:r>
          </a:p>
          <a:p>
            <a:pPr marL="0" indent="0">
              <a:buNone/>
            </a:pPr>
            <a:r>
              <a:rPr lang="en-US" dirty="0"/>
              <a:t>5- Typical online store enables the customer to browse the firms range of products and services</a:t>
            </a:r>
            <a:endParaRPr lang="en-IN" dirty="0"/>
          </a:p>
        </p:txBody>
      </p:sp>
    </p:spTree>
    <p:extLst>
      <p:ext uri="{BB962C8B-B14F-4D97-AF65-F5344CB8AC3E}">
        <p14:creationId xmlns="" xmlns:p14="http://schemas.microsoft.com/office/powerpoint/2010/main" val="264290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1A9A95-15C6-D02A-B3A1-E2FD26737DE9}"/>
              </a:ext>
            </a:extLst>
          </p:cNvPr>
          <p:cNvSpPr>
            <a:spLocks noGrp="1"/>
          </p:cNvSpPr>
          <p:nvPr>
            <p:ph type="title"/>
          </p:nvPr>
        </p:nvSpPr>
        <p:spPr/>
        <p:txBody>
          <a:bodyPr/>
          <a:lstStyle/>
          <a:p>
            <a:r>
              <a:rPr lang="en-IN" dirty="0">
                <a:solidFill>
                  <a:schemeClr val="tx1">
                    <a:lumMod val="95000"/>
                    <a:lumOff val="5000"/>
                  </a:schemeClr>
                </a:solidFill>
              </a:rPr>
              <a:t>DEPLOYING SPRING BOOT BACKEND APPLICATION IN BACKEND INSTANCE</a:t>
            </a:r>
          </a:p>
        </p:txBody>
      </p:sp>
      <p:pic>
        <p:nvPicPr>
          <p:cNvPr id="5" name="Picture 4">
            <a:extLst>
              <a:ext uri="{FF2B5EF4-FFF2-40B4-BE49-F238E27FC236}">
                <a16:creationId xmlns="" xmlns:a16="http://schemas.microsoft.com/office/drawing/2014/main" id="{524CCA4B-2A96-1483-C561-9F1CBA20135E}"/>
              </a:ext>
            </a:extLst>
          </p:cNvPr>
          <p:cNvPicPr>
            <a:picLocks noChangeAspect="1"/>
          </p:cNvPicPr>
          <p:nvPr/>
        </p:nvPicPr>
        <p:blipFill rotWithShape="1">
          <a:blip r:embed="rId2"/>
          <a:srcRect l="11214" t="28608" r="15243" b="7185"/>
          <a:stretch/>
        </p:blipFill>
        <p:spPr>
          <a:xfrm>
            <a:off x="541537" y="2130640"/>
            <a:ext cx="9237611" cy="4536489"/>
          </a:xfrm>
          <a:prstGeom prst="rect">
            <a:avLst/>
          </a:prstGeom>
        </p:spPr>
      </p:pic>
    </p:spTree>
    <p:extLst>
      <p:ext uri="{BB962C8B-B14F-4D97-AF65-F5344CB8AC3E}">
        <p14:creationId xmlns="" xmlns:p14="http://schemas.microsoft.com/office/powerpoint/2010/main" val="1199449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144BA3B-8949-A27E-6A34-B119F6FD138C}"/>
              </a:ext>
            </a:extLst>
          </p:cNvPr>
          <p:cNvPicPr>
            <a:picLocks noChangeAspect="1"/>
          </p:cNvPicPr>
          <p:nvPr/>
        </p:nvPicPr>
        <p:blipFill rotWithShape="1">
          <a:blip r:embed="rId2"/>
          <a:srcRect l="10267" t="20971" r="14878" b="6926"/>
          <a:stretch/>
        </p:blipFill>
        <p:spPr>
          <a:xfrm>
            <a:off x="568171" y="903302"/>
            <a:ext cx="9687420" cy="5248923"/>
          </a:xfrm>
          <a:prstGeom prst="rect">
            <a:avLst/>
          </a:prstGeom>
        </p:spPr>
      </p:pic>
    </p:spTree>
    <p:extLst>
      <p:ext uri="{BB962C8B-B14F-4D97-AF65-F5344CB8AC3E}">
        <p14:creationId xmlns="" xmlns:p14="http://schemas.microsoft.com/office/powerpoint/2010/main" val="1550733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F05AC4-55D1-FF0F-A46A-79B5309DFFD2}"/>
              </a:ext>
            </a:extLst>
          </p:cNvPr>
          <p:cNvSpPr>
            <a:spLocks noGrp="1"/>
          </p:cNvSpPr>
          <p:nvPr>
            <p:ph type="title"/>
          </p:nvPr>
        </p:nvSpPr>
        <p:spPr/>
        <p:txBody>
          <a:bodyPr/>
          <a:lstStyle/>
          <a:p>
            <a:r>
              <a:rPr lang="en-IN" dirty="0">
                <a:solidFill>
                  <a:schemeClr val="tx1">
                    <a:lumMod val="95000"/>
                    <a:lumOff val="5000"/>
                  </a:schemeClr>
                </a:solidFill>
              </a:rPr>
              <a:t>BACKEND JAR FILE IN S3 BUCKET</a:t>
            </a:r>
          </a:p>
        </p:txBody>
      </p:sp>
      <p:pic>
        <p:nvPicPr>
          <p:cNvPr id="5" name="Content Placeholder 4" descr="Graphical user interface, text, application, email&#10;&#10;Description automatically generated">
            <a:extLst>
              <a:ext uri="{FF2B5EF4-FFF2-40B4-BE49-F238E27FC236}">
                <a16:creationId xmlns="" xmlns:a16="http://schemas.microsoft.com/office/drawing/2014/main" id="{D58C8D72-D951-A488-7B2B-B22F51193A0C}"/>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54000" y="1463040"/>
            <a:ext cx="9174480" cy="4578985"/>
          </a:xfrm>
        </p:spPr>
      </p:pic>
    </p:spTree>
    <p:extLst>
      <p:ext uri="{BB962C8B-B14F-4D97-AF65-F5344CB8AC3E}">
        <p14:creationId xmlns="" xmlns:p14="http://schemas.microsoft.com/office/powerpoint/2010/main" val="1956539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160E47-E3FE-8ADB-0622-4CAB81AA83BB}"/>
              </a:ext>
            </a:extLst>
          </p:cNvPr>
          <p:cNvSpPr>
            <a:spLocks noGrp="1"/>
          </p:cNvSpPr>
          <p:nvPr>
            <p:ph type="title"/>
          </p:nvPr>
        </p:nvSpPr>
        <p:spPr/>
        <p:txBody>
          <a:bodyPr/>
          <a:lstStyle/>
          <a:p>
            <a:r>
              <a:rPr lang="en-IN" dirty="0">
                <a:solidFill>
                  <a:schemeClr val="tx1">
                    <a:lumMod val="95000"/>
                    <a:lumOff val="5000"/>
                  </a:schemeClr>
                </a:solidFill>
              </a:rPr>
              <a:t>AMI CREATED FROM BACKEND INSTANCE TO USE IN AUTOSCALING</a:t>
            </a:r>
          </a:p>
        </p:txBody>
      </p:sp>
      <p:pic>
        <p:nvPicPr>
          <p:cNvPr id="5" name="Content Placeholder 4" descr="Graphical user interface, text, application, Word, email&#10;&#10;Description automatically generated">
            <a:extLst>
              <a:ext uri="{FF2B5EF4-FFF2-40B4-BE49-F238E27FC236}">
                <a16:creationId xmlns="" xmlns:a16="http://schemas.microsoft.com/office/drawing/2014/main" id="{8878621F-F485-3F69-92A0-838FB4BB0576}"/>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46947" y="1786566"/>
            <a:ext cx="8857442" cy="5008880"/>
          </a:xfrm>
        </p:spPr>
      </p:pic>
    </p:spTree>
    <p:extLst>
      <p:ext uri="{BB962C8B-B14F-4D97-AF65-F5344CB8AC3E}">
        <p14:creationId xmlns="" xmlns:p14="http://schemas.microsoft.com/office/powerpoint/2010/main" val="2287011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D2953B-4ED1-8763-E666-09BE4047388F}"/>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95000"/>
                    <a:lumOff val="5000"/>
                  </a:schemeClr>
                </a:solidFill>
              </a:rPr>
              <a:t>Creating instance with </a:t>
            </a:r>
            <a:r>
              <a:rPr lang="en-US" dirty="0" err="1">
                <a:solidFill>
                  <a:schemeClr val="tx1">
                    <a:lumMod val="95000"/>
                    <a:lumOff val="5000"/>
                  </a:schemeClr>
                </a:solidFill>
              </a:rPr>
              <a:t>ami</a:t>
            </a:r>
            <a:r>
              <a:rPr lang="en-US" dirty="0">
                <a:solidFill>
                  <a:schemeClr val="tx1">
                    <a:lumMod val="95000"/>
                    <a:lumOff val="5000"/>
                  </a:schemeClr>
                </a:solidFill>
              </a:rPr>
              <a:t> and user-data script</a:t>
            </a:r>
            <a:endParaRPr lang="en-IN" dirty="0">
              <a:solidFill>
                <a:schemeClr val="tx1">
                  <a:lumMod val="95000"/>
                  <a:lumOff val="5000"/>
                </a:schemeClr>
              </a:solidFill>
            </a:endParaRPr>
          </a:p>
        </p:txBody>
      </p:sp>
      <p:pic>
        <p:nvPicPr>
          <p:cNvPr id="4" name="Picture 3">
            <a:extLst>
              <a:ext uri="{FF2B5EF4-FFF2-40B4-BE49-F238E27FC236}">
                <a16:creationId xmlns="" xmlns:a16="http://schemas.microsoft.com/office/drawing/2014/main" id="{F1E8FEC4-677C-86A3-BE52-C3895E3D2A76}"/>
              </a:ext>
            </a:extLst>
          </p:cNvPr>
          <p:cNvPicPr>
            <a:picLocks noChangeAspect="1"/>
          </p:cNvPicPr>
          <p:nvPr/>
        </p:nvPicPr>
        <p:blipFill rotWithShape="1">
          <a:blip r:embed="rId2"/>
          <a:srcRect l="10558" t="27341" r="14442" b="7177"/>
          <a:stretch/>
        </p:blipFill>
        <p:spPr>
          <a:xfrm>
            <a:off x="677334" y="2139518"/>
            <a:ext cx="9144000" cy="4252404"/>
          </a:xfrm>
          <a:prstGeom prst="rect">
            <a:avLst/>
          </a:prstGeom>
        </p:spPr>
      </p:pic>
    </p:spTree>
    <p:extLst>
      <p:ext uri="{BB962C8B-B14F-4D97-AF65-F5344CB8AC3E}">
        <p14:creationId xmlns="" xmlns:p14="http://schemas.microsoft.com/office/powerpoint/2010/main" val="3029951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13CDE46-96F6-A8CE-DFB2-953C438ADD71}"/>
              </a:ext>
            </a:extLst>
          </p:cNvPr>
          <p:cNvPicPr>
            <a:picLocks noChangeAspect="1"/>
          </p:cNvPicPr>
          <p:nvPr/>
        </p:nvPicPr>
        <p:blipFill rotWithShape="1">
          <a:blip r:embed="rId2"/>
          <a:srcRect l="10194" t="23691" r="14878" b="6666"/>
          <a:stretch/>
        </p:blipFill>
        <p:spPr>
          <a:xfrm>
            <a:off x="284086" y="779016"/>
            <a:ext cx="10136928" cy="5299968"/>
          </a:xfrm>
          <a:prstGeom prst="rect">
            <a:avLst/>
          </a:prstGeom>
        </p:spPr>
      </p:pic>
    </p:spTree>
    <p:extLst>
      <p:ext uri="{BB962C8B-B14F-4D97-AF65-F5344CB8AC3E}">
        <p14:creationId xmlns="" xmlns:p14="http://schemas.microsoft.com/office/powerpoint/2010/main" val="3627162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DF6839-21CB-DE92-04E7-C8C0C5B06DD1}"/>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95000"/>
                    <a:lumOff val="5000"/>
                  </a:schemeClr>
                </a:solidFill>
              </a:rPr>
              <a:t>Creating target group</a:t>
            </a:r>
            <a:endParaRPr lang="en-IN" dirty="0">
              <a:solidFill>
                <a:schemeClr val="tx1">
                  <a:lumMod val="95000"/>
                  <a:lumOff val="5000"/>
                </a:schemeClr>
              </a:solidFill>
            </a:endParaRPr>
          </a:p>
        </p:txBody>
      </p:sp>
      <p:pic>
        <p:nvPicPr>
          <p:cNvPr id="6" name="Picture 5">
            <a:extLst>
              <a:ext uri="{FF2B5EF4-FFF2-40B4-BE49-F238E27FC236}">
                <a16:creationId xmlns="" xmlns:a16="http://schemas.microsoft.com/office/drawing/2014/main" id="{6EA6E080-AD3E-79A5-D15A-2374F4E61413}"/>
              </a:ext>
            </a:extLst>
          </p:cNvPr>
          <p:cNvPicPr>
            <a:picLocks noChangeAspect="1"/>
          </p:cNvPicPr>
          <p:nvPr/>
        </p:nvPicPr>
        <p:blipFill rotWithShape="1">
          <a:blip r:embed="rId2"/>
          <a:srcRect l="10558" t="18771" r="15024" b="13269"/>
          <a:stretch/>
        </p:blipFill>
        <p:spPr>
          <a:xfrm>
            <a:off x="536832" y="1797235"/>
            <a:ext cx="9326259" cy="4790887"/>
          </a:xfrm>
          <a:prstGeom prst="rect">
            <a:avLst/>
          </a:prstGeom>
        </p:spPr>
      </p:pic>
    </p:spTree>
    <p:extLst>
      <p:ext uri="{BB962C8B-B14F-4D97-AF65-F5344CB8AC3E}">
        <p14:creationId xmlns="" xmlns:p14="http://schemas.microsoft.com/office/powerpoint/2010/main" val="2060220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0E3DEFE-CB88-C9B2-D615-081D3DEE0533}"/>
              </a:ext>
            </a:extLst>
          </p:cNvPr>
          <p:cNvPicPr>
            <a:picLocks noChangeAspect="1"/>
          </p:cNvPicPr>
          <p:nvPr/>
        </p:nvPicPr>
        <p:blipFill rotWithShape="1">
          <a:blip r:embed="rId2"/>
          <a:srcRect l="10267" t="20583" r="15024" b="7443"/>
          <a:stretch/>
        </p:blipFill>
        <p:spPr>
          <a:xfrm>
            <a:off x="435004" y="941033"/>
            <a:ext cx="10222480" cy="5539667"/>
          </a:xfrm>
          <a:prstGeom prst="rect">
            <a:avLst/>
          </a:prstGeom>
        </p:spPr>
      </p:pic>
    </p:spTree>
    <p:extLst>
      <p:ext uri="{BB962C8B-B14F-4D97-AF65-F5344CB8AC3E}">
        <p14:creationId xmlns="" xmlns:p14="http://schemas.microsoft.com/office/powerpoint/2010/main" val="978561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2D004D-2F70-CA0D-2387-1CB224807344}"/>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95000"/>
                    <a:lumOff val="5000"/>
                  </a:schemeClr>
                </a:solidFill>
              </a:rPr>
              <a:t>Creating load balancer</a:t>
            </a:r>
            <a:endParaRPr lang="en-IN" dirty="0">
              <a:solidFill>
                <a:schemeClr val="tx1">
                  <a:lumMod val="95000"/>
                  <a:lumOff val="5000"/>
                </a:schemeClr>
              </a:solidFill>
            </a:endParaRPr>
          </a:p>
        </p:txBody>
      </p:sp>
      <p:pic>
        <p:nvPicPr>
          <p:cNvPr id="4" name="Picture 3">
            <a:extLst>
              <a:ext uri="{FF2B5EF4-FFF2-40B4-BE49-F238E27FC236}">
                <a16:creationId xmlns="" xmlns:a16="http://schemas.microsoft.com/office/drawing/2014/main" id="{79E67113-35C7-46AE-706A-ECFCCB8D34D2}"/>
              </a:ext>
            </a:extLst>
          </p:cNvPr>
          <p:cNvPicPr>
            <a:picLocks noChangeAspect="1"/>
          </p:cNvPicPr>
          <p:nvPr/>
        </p:nvPicPr>
        <p:blipFill>
          <a:blip r:embed="rId2"/>
          <a:stretch>
            <a:fillRect/>
          </a:stretch>
        </p:blipFill>
        <p:spPr>
          <a:xfrm>
            <a:off x="417955" y="1619250"/>
            <a:ext cx="9115425" cy="4629150"/>
          </a:xfrm>
          <a:prstGeom prst="rect">
            <a:avLst/>
          </a:prstGeom>
        </p:spPr>
      </p:pic>
    </p:spTree>
    <p:extLst>
      <p:ext uri="{BB962C8B-B14F-4D97-AF65-F5344CB8AC3E}">
        <p14:creationId xmlns="" xmlns:p14="http://schemas.microsoft.com/office/powerpoint/2010/main" val="2250929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A229AFD-0329-4688-CB8D-F57A956600D1}"/>
              </a:ext>
            </a:extLst>
          </p:cNvPr>
          <p:cNvPicPr>
            <a:picLocks noChangeAspect="1"/>
          </p:cNvPicPr>
          <p:nvPr/>
        </p:nvPicPr>
        <p:blipFill rotWithShape="1">
          <a:blip r:embed="rId2"/>
          <a:srcRect b="1363"/>
          <a:stretch/>
        </p:blipFill>
        <p:spPr>
          <a:xfrm>
            <a:off x="409528" y="803753"/>
            <a:ext cx="10314697" cy="5579368"/>
          </a:xfrm>
          <a:prstGeom prst="rect">
            <a:avLst/>
          </a:prstGeom>
        </p:spPr>
      </p:pic>
    </p:spTree>
    <p:extLst>
      <p:ext uri="{BB962C8B-B14F-4D97-AF65-F5344CB8AC3E}">
        <p14:creationId xmlns="" xmlns:p14="http://schemas.microsoft.com/office/powerpoint/2010/main" val="583243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AE6D87-FB6F-965B-A187-76825CD3C3C3}"/>
              </a:ext>
            </a:extLst>
          </p:cNvPr>
          <p:cNvSpPr>
            <a:spLocks noGrp="1"/>
          </p:cNvSpPr>
          <p:nvPr>
            <p:ph type="title"/>
          </p:nvPr>
        </p:nvSpPr>
        <p:spPr/>
        <p:txBody>
          <a:bodyPr>
            <a:normAutofit/>
          </a:bodyPr>
          <a:lstStyle/>
          <a:p>
            <a:r>
              <a:rPr lang="en-IN" dirty="0">
                <a:solidFill>
                  <a:schemeClr val="tx1">
                    <a:lumMod val="95000"/>
                    <a:lumOff val="5000"/>
                  </a:schemeClr>
                </a:solidFill>
              </a:rPr>
              <a:t>INTRODUCTION</a:t>
            </a:r>
          </a:p>
        </p:txBody>
      </p:sp>
      <p:sp>
        <p:nvSpPr>
          <p:cNvPr id="3" name="Content Placeholder 2">
            <a:extLst>
              <a:ext uri="{FF2B5EF4-FFF2-40B4-BE49-F238E27FC236}">
                <a16:creationId xmlns="" xmlns:a16="http://schemas.microsoft.com/office/drawing/2014/main" id="{A5F57BC2-8FBD-6AA5-8350-E3C67C5882FF}"/>
              </a:ext>
            </a:extLst>
          </p:cNvPr>
          <p:cNvSpPr>
            <a:spLocks noGrp="1"/>
          </p:cNvSpPr>
          <p:nvPr>
            <p:ph idx="1"/>
          </p:nvPr>
        </p:nvSpPr>
        <p:spPr/>
        <p:txBody>
          <a:bodyPr>
            <a:normAutofit fontScale="92500" lnSpcReduction="10000"/>
          </a:bodyPr>
          <a:lstStyle/>
          <a:p>
            <a:r>
              <a:rPr lang="en-US" dirty="0"/>
              <a:t>This project Shop for Home has been developed in Angular, Java Spring Boot and POSTGRESQL. </a:t>
            </a:r>
          </a:p>
          <a:p>
            <a:r>
              <a:rPr lang="en-US" dirty="0"/>
              <a:t> The Shop for Home project is an application which is based on managing the Home-decor and sell the household items online.</a:t>
            </a:r>
          </a:p>
          <a:p>
            <a:r>
              <a:rPr lang="en-US" dirty="0"/>
              <a:t> The main purpose for developing this project in Angular and Java Spring Boot is to manage all the details about home decor item, home decor category, company, order, sales etc. </a:t>
            </a:r>
          </a:p>
          <a:p>
            <a:r>
              <a:rPr lang="en-US" dirty="0"/>
              <a:t> There are two categories of user available in this project. First one is admin and second one is user. Admin can add home-décor item category and can also manage the sales details.</a:t>
            </a:r>
          </a:p>
          <a:p>
            <a:r>
              <a:rPr lang="en-US" dirty="0"/>
              <a:t>  This Angular project very helpful for maintaining the sales activity in household item. In this project customer can see the details of home decoration item category etc. Only Admin can edit or delete the details of Home</a:t>
            </a:r>
            <a:endParaRPr lang="en-IN" dirty="0"/>
          </a:p>
        </p:txBody>
      </p:sp>
    </p:spTree>
    <p:extLst>
      <p:ext uri="{BB962C8B-B14F-4D97-AF65-F5344CB8AC3E}">
        <p14:creationId xmlns="" xmlns:p14="http://schemas.microsoft.com/office/powerpoint/2010/main" val="2607028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E39FB6-4EF6-3FAC-4038-D3511C72B2A0}"/>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95000"/>
                    <a:lumOff val="5000"/>
                  </a:schemeClr>
                </a:solidFill>
              </a:rPr>
              <a:t>Creating launch configuration </a:t>
            </a:r>
            <a:endParaRPr lang="en-IN" dirty="0">
              <a:solidFill>
                <a:schemeClr val="tx1">
                  <a:lumMod val="95000"/>
                  <a:lumOff val="5000"/>
                </a:schemeClr>
              </a:solidFill>
            </a:endParaRPr>
          </a:p>
        </p:txBody>
      </p:sp>
      <p:pic>
        <p:nvPicPr>
          <p:cNvPr id="4" name="Picture 3">
            <a:extLst>
              <a:ext uri="{FF2B5EF4-FFF2-40B4-BE49-F238E27FC236}">
                <a16:creationId xmlns="" xmlns:a16="http://schemas.microsoft.com/office/drawing/2014/main" id="{96705A04-C322-1568-1BE7-E460DB44C93F}"/>
              </a:ext>
            </a:extLst>
          </p:cNvPr>
          <p:cNvPicPr>
            <a:picLocks noChangeAspect="1"/>
          </p:cNvPicPr>
          <p:nvPr/>
        </p:nvPicPr>
        <p:blipFill>
          <a:blip r:embed="rId2"/>
          <a:stretch>
            <a:fillRect/>
          </a:stretch>
        </p:blipFill>
        <p:spPr>
          <a:xfrm>
            <a:off x="578851" y="1737156"/>
            <a:ext cx="9134475" cy="4591050"/>
          </a:xfrm>
          <a:prstGeom prst="rect">
            <a:avLst/>
          </a:prstGeom>
        </p:spPr>
      </p:pic>
    </p:spTree>
    <p:extLst>
      <p:ext uri="{BB962C8B-B14F-4D97-AF65-F5344CB8AC3E}">
        <p14:creationId xmlns="" xmlns:p14="http://schemas.microsoft.com/office/powerpoint/2010/main" val="1754379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B7AD90C-929F-05EB-F5B1-DAF26F210420}"/>
              </a:ext>
            </a:extLst>
          </p:cNvPr>
          <p:cNvPicPr>
            <a:picLocks noChangeAspect="1"/>
          </p:cNvPicPr>
          <p:nvPr/>
        </p:nvPicPr>
        <p:blipFill rotWithShape="1">
          <a:blip r:embed="rId2"/>
          <a:srcRect l="10340" t="19935" r="14660" b="9256"/>
          <a:stretch/>
        </p:blipFill>
        <p:spPr>
          <a:xfrm>
            <a:off x="399495" y="1089733"/>
            <a:ext cx="9816845" cy="5213412"/>
          </a:xfrm>
          <a:prstGeom prst="rect">
            <a:avLst/>
          </a:prstGeom>
        </p:spPr>
      </p:pic>
    </p:spTree>
    <p:extLst>
      <p:ext uri="{BB962C8B-B14F-4D97-AF65-F5344CB8AC3E}">
        <p14:creationId xmlns="" xmlns:p14="http://schemas.microsoft.com/office/powerpoint/2010/main" val="476458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7BAF6D-4633-CAE6-81D0-DB81355E19B9}"/>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95000"/>
                    <a:lumOff val="5000"/>
                  </a:schemeClr>
                </a:solidFill>
              </a:rPr>
              <a:t>Creating auto-scaling group</a:t>
            </a:r>
            <a:endParaRPr lang="en-IN" dirty="0">
              <a:solidFill>
                <a:schemeClr val="tx1">
                  <a:lumMod val="95000"/>
                  <a:lumOff val="5000"/>
                </a:schemeClr>
              </a:solidFill>
            </a:endParaRPr>
          </a:p>
        </p:txBody>
      </p:sp>
      <p:pic>
        <p:nvPicPr>
          <p:cNvPr id="4" name="Picture 3">
            <a:extLst>
              <a:ext uri="{FF2B5EF4-FFF2-40B4-BE49-F238E27FC236}">
                <a16:creationId xmlns="" xmlns:a16="http://schemas.microsoft.com/office/drawing/2014/main" id="{F7B38C61-F61E-DA7B-F2EE-BEBE61E00F38}"/>
              </a:ext>
            </a:extLst>
          </p:cNvPr>
          <p:cNvPicPr>
            <a:picLocks noChangeAspect="1"/>
          </p:cNvPicPr>
          <p:nvPr/>
        </p:nvPicPr>
        <p:blipFill rotWithShape="1">
          <a:blip r:embed="rId2"/>
          <a:srcRect l="10850" t="25502" r="14514" b="5631"/>
          <a:stretch/>
        </p:blipFill>
        <p:spPr>
          <a:xfrm>
            <a:off x="425862" y="1722267"/>
            <a:ext cx="9099612" cy="4722921"/>
          </a:xfrm>
          <a:prstGeom prst="rect">
            <a:avLst/>
          </a:prstGeom>
        </p:spPr>
      </p:pic>
    </p:spTree>
    <p:extLst>
      <p:ext uri="{BB962C8B-B14F-4D97-AF65-F5344CB8AC3E}">
        <p14:creationId xmlns="" xmlns:p14="http://schemas.microsoft.com/office/powerpoint/2010/main" val="229616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677B1EF-1B3E-1FF5-7594-67766CF8DFEF}"/>
              </a:ext>
            </a:extLst>
          </p:cNvPr>
          <p:cNvPicPr>
            <a:picLocks noChangeAspect="1"/>
          </p:cNvPicPr>
          <p:nvPr/>
        </p:nvPicPr>
        <p:blipFill rotWithShape="1">
          <a:blip r:embed="rId2"/>
          <a:srcRect l="10194" t="20453" r="14442" b="8867"/>
          <a:stretch/>
        </p:blipFill>
        <p:spPr>
          <a:xfrm>
            <a:off x="470516" y="834499"/>
            <a:ext cx="10585160" cy="5584056"/>
          </a:xfrm>
          <a:prstGeom prst="rect">
            <a:avLst/>
          </a:prstGeom>
        </p:spPr>
      </p:pic>
    </p:spTree>
    <p:extLst>
      <p:ext uri="{BB962C8B-B14F-4D97-AF65-F5344CB8AC3E}">
        <p14:creationId xmlns="" xmlns:p14="http://schemas.microsoft.com/office/powerpoint/2010/main" val="332560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801F77-2692-A97F-A7BE-3379D75672FA}"/>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95000"/>
                    <a:lumOff val="5000"/>
                  </a:schemeClr>
                </a:solidFill>
              </a:rPr>
              <a:t>Creating frontend S3 bucket</a:t>
            </a:r>
            <a:endParaRPr lang="en-IN" dirty="0">
              <a:solidFill>
                <a:schemeClr val="tx1">
                  <a:lumMod val="95000"/>
                  <a:lumOff val="5000"/>
                </a:schemeClr>
              </a:solidFill>
            </a:endParaRPr>
          </a:p>
        </p:txBody>
      </p:sp>
      <p:pic>
        <p:nvPicPr>
          <p:cNvPr id="4" name="Picture 3">
            <a:extLst>
              <a:ext uri="{FF2B5EF4-FFF2-40B4-BE49-F238E27FC236}">
                <a16:creationId xmlns="" xmlns:a16="http://schemas.microsoft.com/office/drawing/2014/main" id="{BA8FA3A6-A2D6-B02E-D0AE-76191A52FDCF}"/>
              </a:ext>
            </a:extLst>
          </p:cNvPr>
          <p:cNvPicPr>
            <a:picLocks noChangeAspect="1"/>
          </p:cNvPicPr>
          <p:nvPr/>
        </p:nvPicPr>
        <p:blipFill rotWithShape="1">
          <a:blip r:embed="rId2"/>
          <a:srcRect l="10194" t="18641" r="14587" b="15081"/>
          <a:stretch/>
        </p:blipFill>
        <p:spPr>
          <a:xfrm>
            <a:off x="390351" y="1745448"/>
            <a:ext cx="9392536" cy="4655352"/>
          </a:xfrm>
          <a:prstGeom prst="rect">
            <a:avLst/>
          </a:prstGeom>
        </p:spPr>
      </p:pic>
    </p:spTree>
    <p:extLst>
      <p:ext uri="{BB962C8B-B14F-4D97-AF65-F5344CB8AC3E}">
        <p14:creationId xmlns="" xmlns:p14="http://schemas.microsoft.com/office/powerpoint/2010/main" val="934074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42E4D4-D335-38CB-7FBF-6A11CFC0068D}"/>
              </a:ext>
            </a:extLst>
          </p:cNvPr>
          <p:cNvPicPr>
            <a:picLocks noChangeAspect="1"/>
          </p:cNvPicPr>
          <p:nvPr/>
        </p:nvPicPr>
        <p:blipFill rotWithShape="1">
          <a:blip r:embed="rId2"/>
          <a:srcRect l="10631" t="18123" r="14733" b="6537"/>
          <a:stretch/>
        </p:blipFill>
        <p:spPr>
          <a:xfrm>
            <a:off x="923277" y="896646"/>
            <a:ext cx="9787551" cy="5557420"/>
          </a:xfrm>
          <a:prstGeom prst="rect">
            <a:avLst/>
          </a:prstGeom>
        </p:spPr>
      </p:pic>
    </p:spTree>
    <p:extLst>
      <p:ext uri="{BB962C8B-B14F-4D97-AF65-F5344CB8AC3E}">
        <p14:creationId xmlns="" xmlns:p14="http://schemas.microsoft.com/office/powerpoint/2010/main" val="2026848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4A436A-ADF5-1983-2145-EC1338C8F190}"/>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95000"/>
                    <a:lumOff val="5000"/>
                  </a:schemeClr>
                </a:solidFill>
              </a:rPr>
              <a:t>Static hosting frontend S3 bucket</a:t>
            </a:r>
            <a:endParaRPr lang="en-IN" dirty="0">
              <a:solidFill>
                <a:schemeClr val="tx1">
                  <a:lumMod val="95000"/>
                  <a:lumOff val="5000"/>
                </a:schemeClr>
              </a:solidFill>
            </a:endParaRPr>
          </a:p>
        </p:txBody>
      </p:sp>
      <p:pic>
        <p:nvPicPr>
          <p:cNvPr id="4" name="Picture 3">
            <a:extLst>
              <a:ext uri="{FF2B5EF4-FFF2-40B4-BE49-F238E27FC236}">
                <a16:creationId xmlns="" xmlns:a16="http://schemas.microsoft.com/office/drawing/2014/main" id="{5A7BDBB1-183C-59F9-9BFE-54EF5068394D}"/>
              </a:ext>
            </a:extLst>
          </p:cNvPr>
          <p:cNvPicPr>
            <a:picLocks noChangeAspect="1"/>
          </p:cNvPicPr>
          <p:nvPr/>
        </p:nvPicPr>
        <p:blipFill rotWithShape="1">
          <a:blip r:embed="rId2"/>
          <a:srcRect l="10412" t="26408" r="14588" b="5112"/>
          <a:stretch/>
        </p:blipFill>
        <p:spPr>
          <a:xfrm>
            <a:off x="677334" y="1695634"/>
            <a:ext cx="9290749" cy="4771656"/>
          </a:xfrm>
          <a:prstGeom prst="rect">
            <a:avLst/>
          </a:prstGeom>
        </p:spPr>
      </p:pic>
    </p:spTree>
    <p:extLst>
      <p:ext uri="{BB962C8B-B14F-4D97-AF65-F5344CB8AC3E}">
        <p14:creationId xmlns="" xmlns:p14="http://schemas.microsoft.com/office/powerpoint/2010/main" val="3884308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3app.png"/>
          <p:cNvPicPr>
            <a:picLocks noChangeAspect="1"/>
          </p:cNvPicPr>
          <p:nvPr/>
        </p:nvPicPr>
        <p:blipFill>
          <a:blip r:embed="rId2"/>
          <a:stretch>
            <a:fillRect/>
          </a:stretch>
        </p:blipFill>
        <p:spPr>
          <a:xfrm>
            <a:off x="804333" y="660398"/>
            <a:ext cx="9633184" cy="5418666"/>
          </a:xfrm>
          <a:prstGeom prst="rect">
            <a:avLst/>
          </a:prstGeom>
        </p:spPr>
      </p:pic>
    </p:spTree>
    <p:extLst>
      <p:ext uri="{BB962C8B-B14F-4D97-AF65-F5344CB8AC3E}">
        <p14:creationId xmlns="" xmlns:p14="http://schemas.microsoft.com/office/powerpoint/2010/main" val="1469792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CC4BDE3-B821-4C6A-A77C-E4E79DA0DD0D}"/>
              </a:ext>
            </a:extLst>
          </p:cNvPr>
          <p:cNvSpPr>
            <a:spLocks noGrp="1"/>
          </p:cNvSpPr>
          <p:nvPr>
            <p:ph idx="1"/>
          </p:nvPr>
        </p:nvSpPr>
        <p:spPr>
          <a:xfrm>
            <a:off x="1622213" y="1092377"/>
            <a:ext cx="7552267" cy="3880773"/>
          </a:xfrm>
        </p:spPr>
        <p:txBody>
          <a:bodyPr/>
          <a:lstStyle/>
          <a:p>
            <a:pPr algn="ctr"/>
            <a:endParaRPr lang="en-IN" dirty="0"/>
          </a:p>
          <a:p>
            <a:pPr algn="ctr"/>
            <a:endParaRPr lang="en-IN" dirty="0"/>
          </a:p>
          <a:p>
            <a:pPr algn="ctr"/>
            <a:endParaRPr lang="en-IN" dirty="0"/>
          </a:p>
          <a:p>
            <a:pPr marL="0" indent="0" algn="ctr">
              <a:buNone/>
            </a:pPr>
            <a:r>
              <a:rPr lang="en-IN" sz="11500" b="1" i="1" dirty="0">
                <a:solidFill>
                  <a:srgbClr val="00B0F0"/>
                </a:solidFill>
                <a:latin typeface="Times New Roman" pitchFamily="18" charset="0"/>
                <a:cs typeface="Times New Roman" pitchFamily="18" charset="0"/>
              </a:rPr>
              <a:t>Thank you</a:t>
            </a:r>
          </a:p>
          <a:p>
            <a:pPr marL="0" indent="0" algn="ctr">
              <a:buNone/>
            </a:pPr>
            <a:endParaRPr lang="en-IN" dirty="0"/>
          </a:p>
        </p:txBody>
      </p:sp>
    </p:spTree>
    <p:extLst>
      <p:ext uri="{BB962C8B-B14F-4D97-AF65-F5344CB8AC3E}">
        <p14:creationId xmlns="" xmlns:p14="http://schemas.microsoft.com/office/powerpoint/2010/main" val="75887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EED3B3-CEA8-9A1D-6FE6-3FA9DC4D87EE}"/>
              </a:ext>
            </a:extLst>
          </p:cNvPr>
          <p:cNvSpPr>
            <a:spLocks noGrp="1"/>
          </p:cNvSpPr>
          <p:nvPr>
            <p:ph type="title"/>
          </p:nvPr>
        </p:nvSpPr>
        <p:spPr/>
        <p:txBody>
          <a:bodyPr/>
          <a:lstStyle/>
          <a:p>
            <a:r>
              <a:rPr lang="en-US" dirty="0">
                <a:solidFill>
                  <a:schemeClr val="tx1"/>
                </a:solidFill>
              </a:rPr>
              <a:t>SPRINT 1- OBJECTIVES</a:t>
            </a:r>
            <a:endParaRPr lang="en-IN" dirty="0">
              <a:solidFill>
                <a:schemeClr val="tx1"/>
              </a:solidFill>
            </a:endParaRPr>
          </a:p>
        </p:txBody>
      </p:sp>
      <p:sp>
        <p:nvSpPr>
          <p:cNvPr id="3" name="Content Placeholder 2">
            <a:extLst>
              <a:ext uri="{FF2B5EF4-FFF2-40B4-BE49-F238E27FC236}">
                <a16:creationId xmlns="" xmlns:a16="http://schemas.microsoft.com/office/drawing/2014/main" id="{C00FCBF1-AAC9-164E-017F-6A8EF965DAEF}"/>
              </a:ext>
            </a:extLst>
          </p:cNvPr>
          <p:cNvSpPr>
            <a:spLocks noGrp="1"/>
          </p:cNvSpPr>
          <p:nvPr>
            <p:ph idx="1"/>
          </p:nvPr>
        </p:nvSpPr>
        <p:spPr>
          <a:xfrm>
            <a:off x="677334" y="2160589"/>
            <a:ext cx="8596668" cy="4087811"/>
          </a:xfrm>
        </p:spPr>
        <p:txBody>
          <a:bodyPr/>
          <a:lstStyle/>
          <a:p>
            <a:pPr marL="0" indent="0">
              <a:buNone/>
            </a:pPr>
            <a:r>
              <a:rPr lang="en-US" b="0" i="0" dirty="0">
                <a:effectLst/>
                <a:latin typeface="Arial" panose="020B0604020202020204" pitchFamily="34" charset="0"/>
              </a:rPr>
              <a:t>1.Create git repository </a:t>
            </a:r>
          </a:p>
          <a:p>
            <a:pPr marL="0" indent="0">
              <a:buNone/>
            </a:pPr>
            <a:r>
              <a:rPr lang="en-US" b="0" i="0" dirty="0">
                <a:effectLst/>
                <a:latin typeface="Arial" panose="020B0604020202020204" pitchFamily="34" charset="0"/>
              </a:rPr>
              <a:t>2.Create database schema (all tables along with their relationships)</a:t>
            </a:r>
          </a:p>
          <a:p>
            <a:pPr marL="0" indent="0">
              <a:buNone/>
            </a:pPr>
            <a:r>
              <a:rPr lang="en-US" b="0" i="0" dirty="0">
                <a:effectLst/>
                <a:latin typeface="Arial" panose="020B0604020202020204" pitchFamily="34" charset="0"/>
              </a:rPr>
              <a:t>3.Create entities in Spring</a:t>
            </a:r>
          </a:p>
          <a:p>
            <a:pPr marL="0" indent="0">
              <a:buNone/>
            </a:pPr>
            <a:r>
              <a:rPr lang="en-US" b="0" i="0" dirty="0">
                <a:effectLst/>
                <a:latin typeface="Arial" panose="020B0604020202020204" pitchFamily="34" charset="0"/>
              </a:rPr>
              <a:t>4.Create Microservice based structure.</a:t>
            </a:r>
          </a:p>
          <a:p>
            <a:pPr marL="0" indent="0">
              <a:buNone/>
            </a:pPr>
            <a:r>
              <a:rPr lang="en-US" b="0" i="0" dirty="0">
                <a:effectLst/>
                <a:latin typeface="Arial" panose="020B0604020202020204" pitchFamily="34" charset="0"/>
              </a:rPr>
              <a:t>5.CRUD on User and Products</a:t>
            </a:r>
          </a:p>
          <a:p>
            <a:pPr marL="0" indent="0">
              <a:buNone/>
            </a:pPr>
            <a:r>
              <a:rPr lang="en-US" b="0" i="0" dirty="0">
                <a:effectLst/>
                <a:latin typeface="Arial" panose="020B0604020202020204" pitchFamily="34" charset="0"/>
              </a:rPr>
              <a:t>6.Create an eCommerce Template in Angular (Static only) to hold images and products lists.</a:t>
            </a:r>
          </a:p>
          <a:p>
            <a:pPr marL="0" indent="0">
              <a:buNone/>
            </a:pPr>
            <a:r>
              <a:rPr lang="en-US" b="0" i="0" dirty="0">
                <a:effectLst/>
                <a:latin typeface="Arial" panose="020B0604020202020204" pitchFamily="34" charset="0"/>
              </a:rPr>
              <a:t>7.Develop Search Functionality in Angular</a:t>
            </a:r>
          </a:p>
          <a:p>
            <a:pPr marL="0" indent="0">
              <a:buNone/>
            </a:pPr>
            <a:r>
              <a:rPr lang="en-US" dirty="0">
                <a:latin typeface="Arial" panose="020B0604020202020204" pitchFamily="34" charset="0"/>
              </a:rPr>
              <a:t>8. 8.Bulk upload implementation.</a:t>
            </a:r>
            <a:endParaRPr lang="en-IN" dirty="0"/>
          </a:p>
        </p:txBody>
      </p:sp>
    </p:spTree>
    <p:extLst>
      <p:ext uri="{BB962C8B-B14F-4D97-AF65-F5344CB8AC3E}">
        <p14:creationId xmlns="" xmlns:p14="http://schemas.microsoft.com/office/powerpoint/2010/main" val="4107555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C1BB6-8E4D-3B9F-667A-61779BC673EE}"/>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SPRINT 2- OBJECTIVES</a:t>
            </a:r>
            <a:endParaRPr lang="en-IN" dirty="0">
              <a:solidFill>
                <a:schemeClr val="tx1"/>
              </a:solidFill>
            </a:endParaRPr>
          </a:p>
        </p:txBody>
      </p:sp>
      <p:sp>
        <p:nvSpPr>
          <p:cNvPr id="3" name="Content Placeholder 2">
            <a:extLst>
              <a:ext uri="{FF2B5EF4-FFF2-40B4-BE49-F238E27FC236}">
                <a16:creationId xmlns="" xmlns:a16="http://schemas.microsoft.com/office/drawing/2014/main" id="{D63A2633-B7A4-D3AE-66EC-EE9A10F81125}"/>
              </a:ext>
            </a:extLst>
          </p:cNvPr>
          <p:cNvSpPr txBox="1">
            <a:spLocks/>
          </p:cNvSpPr>
          <p:nvPr/>
        </p:nvSpPr>
        <p:spPr>
          <a:xfrm>
            <a:off x="677334" y="2160589"/>
            <a:ext cx="8596668" cy="4087811"/>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dirty="0">
                <a:latin typeface="Arial" panose="020B0604020202020204" pitchFamily="34" charset="0"/>
              </a:rPr>
              <a:t>1. Cart option. </a:t>
            </a:r>
          </a:p>
          <a:p>
            <a:pPr marL="0" indent="0">
              <a:buNone/>
            </a:pPr>
            <a:r>
              <a:rPr lang="en-US" dirty="0">
                <a:latin typeface="Arial" panose="020B0604020202020204" pitchFamily="34" charset="0"/>
              </a:rPr>
              <a:t>2. Stock and Sales reports</a:t>
            </a:r>
          </a:p>
          <a:p>
            <a:pPr marL="0" indent="0">
              <a:buNone/>
            </a:pPr>
            <a:r>
              <a:rPr lang="en-US" dirty="0">
                <a:latin typeface="Arial" panose="020B0604020202020204" pitchFamily="34" charset="0"/>
              </a:rPr>
              <a:t>3. Create Data Transfer objects</a:t>
            </a:r>
          </a:p>
          <a:p>
            <a:pPr marL="0" indent="0">
              <a:buNone/>
            </a:pPr>
            <a:r>
              <a:rPr lang="en-US" dirty="0">
                <a:latin typeface="Arial" panose="020B0604020202020204" pitchFamily="34" charset="0"/>
              </a:rPr>
              <a:t>4. Create repository</a:t>
            </a:r>
          </a:p>
          <a:p>
            <a:pPr marL="0" indent="0">
              <a:buNone/>
            </a:pPr>
            <a:r>
              <a:rPr lang="en-US" dirty="0">
                <a:latin typeface="Arial" panose="020B0604020202020204" pitchFamily="34" charset="0"/>
              </a:rPr>
              <a:t>5. Create Service layer logic</a:t>
            </a:r>
          </a:p>
          <a:p>
            <a:pPr marL="0" indent="0">
              <a:buNone/>
            </a:pPr>
            <a:r>
              <a:rPr lang="en-US" dirty="0">
                <a:latin typeface="Arial" panose="020B0604020202020204" pitchFamily="34" charset="0"/>
              </a:rPr>
              <a:t>6. Create Controller to direct rest api</a:t>
            </a:r>
          </a:p>
          <a:p>
            <a:pPr marL="0" indent="0">
              <a:buNone/>
            </a:pPr>
            <a:r>
              <a:rPr lang="en-US" dirty="0">
                <a:latin typeface="Arial" panose="020B0604020202020204" pitchFamily="34" charset="0"/>
              </a:rPr>
              <a:t>7. Create Discount Microservice</a:t>
            </a:r>
          </a:p>
        </p:txBody>
      </p:sp>
    </p:spTree>
    <p:extLst>
      <p:ext uri="{BB962C8B-B14F-4D97-AF65-F5344CB8AC3E}">
        <p14:creationId xmlns="" xmlns:p14="http://schemas.microsoft.com/office/powerpoint/2010/main" val="3026317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AF4CED-3FE7-46D7-B316-E91F0FE8D051}"/>
              </a:ext>
            </a:extLst>
          </p:cNvPr>
          <p:cNvSpPr>
            <a:spLocks noGrp="1"/>
          </p:cNvSpPr>
          <p:nvPr>
            <p:ph type="title"/>
          </p:nvPr>
        </p:nvSpPr>
        <p:spPr/>
        <p:txBody>
          <a:bodyPr/>
          <a:lstStyle/>
          <a:p>
            <a:r>
              <a:rPr lang="en-IN" b="1" i="1" u="sng" dirty="0">
                <a:solidFill>
                  <a:schemeClr val="accent1">
                    <a:lumMod val="50000"/>
                  </a:schemeClr>
                </a:solidFill>
                <a:latin typeface="Times New Roman" pitchFamily="18" charset="0"/>
                <a:cs typeface="Times New Roman" pitchFamily="18" charset="0"/>
              </a:rPr>
              <a:t>TECHNOLOGY USED</a:t>
            </a:r>
          </a:p>
        </p:txBody>
      </p:sp>
      <p:pic>
        <p:nvPicPr>
          <p:cNvPr id="5" name="Content Placeholder 4">
            <a:extLst>
              <a:ext uri="{FF2B5EF4-FFF2-40B4-BE49-F238E27FC236}">
                <a16:creationId xmlns="" xmlns:a16="http://schemas.microsoft.com/office/drawing/2014/main" id="{58470DB4-98E5-4ADE-92B8-5481CA84350C}"/>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378338" y="2987201"/>
            <a:ext cx="1072507" cy="1072507"/>
          </a:xfrm>
        </p:spPr>
      </p:pic>
      <p:pic>
        <p:nvPicPr>
          <p:cNvPr id="7" name="Graphic 6">
            <a:extLst>
              <a:ext uri="{FF2B5EF4-FFF2-40B4-BE49-F238E27FC236}">
                <a16:creationId xmlns="" xmlns:a16="http://schemas.microsoft.com/office/drawing/2014/main" id="{68722C1A-29C7-400F-B3B6-E78483B1E7C3}"/>
              </a:ext>
            </a:extLst>
          </p:cNvPr>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p:blipFill>
        <p:spPr>
          <a:xfrm>
            <a:off x="1985900" y="2713037"/>
            <a:ext cx="1491167" cy="1620834"/>
          </a:xfrm>
          <a:prstGeom prst="rect">
            <a:avLst/>
          </a:prstGeom>
        </p:spPr>
      </p:pic>
      <p:pic>
        <p:nvPicPr>
          <p:cNvPr id="9" name="Picture 8">
            <a:extLst>
              <a:ext uri="{FF2B5EF4-FFF2-40B4-BE49-F238E27FC236}">
                <a16:creationId xmlns="" xmlns:a16="http://schemas.microsoft.com/office/drawing/2014/main" id="{2FADEF20-9428-43A5-BE11-0A89C5113BB1}"/>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4016818" y="2713036"/>
            <a:ext cx="1620835" cy="1620835"/>
          </a:xfrm>
          <a:prstGeom prst="rect">
            <a:avLst/>
          </a:prstGeom>
        </p:spPr>
      </p:pic>
      <p:pic>
        <p:nvPicPr>
          <p:cNvPr id="11" name="Picture 10">
            <a:extLst>
              <a:ext uri="{FF2B5EF4-FFF2-40B4-BE49-F238E27FC236}">
                <a16:creationId xmlns="" xmlns:a16="http://schemas.microsoft.com/office/drawing/2014/main" id="{753E0C57-E90C-4C92-8AEE-1BC8B34983F6}"/>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6189097" y="2618583"/>
            <a:ext cx="1628071" cy="1620834"/>
          </a:xfrm>
          <a:prstGeom prst="rect">
            <a:avLst/>
          </a:prstGeom>
        </p:spPr>
      </p:pic>
      <p:pic>
        <p:nvPicPr>
          <p:cNvPr id="13" name="Picture 12">
            <a:extLst>
              <a:ext uri="{FF2B5EF4-FFF2-40B4-BE49-F238E27FC236}">
                <a16:creationId xmlns="" xmlns:a16="http://schemas.microsoft.com/office/drawing/2014/main" id="{4207200E-A4FB-4C8D-8BEE-C4BB2D1BF537}"/>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8063120" y="2618583"/>
            <a:ext cx="1845140" cy="1902800"/>
          </a:xfrm>
          <a:prstGeom prst="rect">
            <a:avLst/>
          </a:prstGeom>
        </p:spPr>
      </p:pic>
    </p:spTree>
    <p:extLst>
      <p:ext uri="{BB962C8B-B14F-4D97-AF65-F5344CB8AC3E}">
        <p14:creationId xmlns="" xmlns:p14="http://schemas.microsoft.com/office/powerpoint/2010/main" val="133225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609" y="197181"/>
            <a:ext cx="8596668" cy="1320800"/>
          </a:xfrm>
        </p:spPr>
        <p:txBody>
          <a:bodyPr>
            <a:normAutofit/>
          </a:bodyPr>
          <a:lstStyle/>
          <a:p>
            <a:r>
              <a:rPr lang="en-US" sz="2800" b="1" i="1" u="sng" dirty="0">
                <a:solidFill>
                  <a:schemeClr val="accent1">
                    <a:lumMod val="50000"/>
                  </a:schemeClr>
                </a:solidFill>
                <a:latin typeface="Times New Roman" pitchFamily="18" charset="0"/>
                <a:cs typeface="Times New Roman" pitchFamily="18" charset="0"/>
              </a:rPr>
              <a:t>TECHNOLOGIES REQUIRED </a:t>
            </a:r>
            <a:endParaRPr lang="en-US" sz="2800" i="1" u="sng" dirty="0">
              <a:solidFill>
                <a:schemeClr val="accent1">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210609" y="857581"/>
            <a:ext cx="8921577" cy="5257469"/>
          </a:xfrm>
        </p:spPr>
        <p:txBody>
          <a:bodyPr>
            <a:normAutofit fontScale="85000" lnSpcReduction="10000"/>
          </a:bodyPr>
          <a:lstStyle/>
          <a:p>
            <a:pPr lvl="1">
              <a:lnSpc>
                <a:spcPct val="160000"/>
              </a:lnSpc>
            </a:pPr>
            <a:r>
              <a:rPr lang="en-US" sz="2000" b="1" dirty="0">
                <a:latin typeface="Times New Roman" pitchFamily="18" charset="0"/>
                <a:cs typeface="Times New Roman" pitchFamily="18" charset="0"/>
              </a:rPr>
              <a:t>HTML</a:t>
            </a:r>
            <a:r>
              <a:rPr lang="en-US" sz="2000" dirty="0">
                <a:latin typeface="Times New Roman" pitchFamily="18" charset="0"/>
                <a:cs typeface="Times New Roman" pitchFamily="18" charset="0"/>
              </a:rPr>
              <a:t> </a:t>
            </a:r>
          </a:p>
          <a:p>
            <a:pPr lvl="1">
              <a:lnSpc>
                <a:spcPct val="160000"/>
              </a:lnSpc>
            </a:pPr>
            <a:r>
              <a:rPr lang="en-US" sz="2000" b="1" dirty="0">
                <a:latin typeface="Times New Roman" pitchFamily="18" charset="0"/>
                <a:cs typeface="Times New Roman" pitchFamily="18" charset="0"/>
              </a:rPr>
              <a:t> CSS</a:t>
            </a:r>
          </a:p>
          <a:p>
            <a:pPr lvl="1">
              <a:lnSpc>
                <a:spcPct val="160000"/>
              </a:lnSpc>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JavaScript</a:t>
            </a:r>
            <a:endParaRPr lang="en-US" sz="2000" dirty="0">
              <a:latin typeface="Times New Roman" pitchFamily="18" charset="0"/>
              <a:cs typeface="Times New Roman" pitchFamily="18" charset="0"/>
            </a:endParaRPr>
          </a:p>
          <a:p>
            <a:pPr lvl="1">
              <a:lnSpc>
                <a:spcPct val="160000"/>
              </a:lnSpc>
            </a:pPr>
            <a:r>
              <a:rPr lang="en-US" sz="2000" b="1" dirty="0">
                <a:latin typeface="Times New Roman" pitchFamily="18" charset="0"/>
                <a:cs typeface="Times New Roman" pitchFamily="18" charset="0"/>
              </a:rPr>
              <a:t>Java Spring Boot</a:t>
            </a:r>
            <a:endParaRPr lang="en-US" sz="2000" dirty="0">
              <a:latin typeface="Times New Roman" pitchFamily="18" charset="0"/>
              <a:cs typeface="Times New Roman" pitchFamily="18" charset="0"/>
            </a:endParaRPr>
          </a:p>
          <a:p>
            <a:pPr lvl="1">
              <a:lnSpc>
                <a:spcPct val="160000"/>
              </a:lnSpc>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SQL</a:t>
            </a:r>
            <a:endParaRPr lang="en-US" sz="2000" dirty="0">
              <a:latin typeface="Times New Roman" pitchFamily="18" charset="0"/>
              <a:cs typeface="Times New Roman" pitchFamily="18" charset="0"/>
            </a:endParaRPr>
          </a:p>
          <a:p>
            <a:pPr lvl="1">
              <a:lnSpc>
                <a:spcPct val="160000"/>
              </a:lnSpc>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Angular</a:t>
            </a:r>
            <a:endParaRPr lang="en-US" sz="2000" dirty="0">
              <a:latin typeface="Times New Roman" pitchFamily="18" charset="0"/>
              <a:cs typeface="Times New Roman" pitchFamily="18" charset="0"/>
            </a:endParaRPr>
          </a:p>
          <a:p>
            <a:pPr lvl="1">
              <a:lnSpc>
                <a:spcPct val="160000"/>
              </a:lnSpc>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Visual Studio Code-(VSS)</a:t>
            </a:r>
          </a:p>
          <a:p>
            <a:pPr lvl="1">
              <a:lnSpc>
                <a:spcPct val="160000"/>
              </a:lnSpc>
            </a:pPr>
            <a:r>
              <a:rPr lang="en-US" sz="2000" dirty="0">
                <a:latin typeface="Times New Roman" pitchFamily="18" charset="0"/>
                <a:cs typeface="Times New Roman" pitchFamily="18" charset="0"/>
              </a:rPr>
              <a:t>  Eclipse IDE/</a:t>
            </a:r>
            <a:r>
              <a:rPr lang="en-US" sz="2000" b="1" dirty="0">
                <a:latin typeface="Times New Roman" pitchFamily="18" charset="0"/>
                <a:cs typeface="Times New Roman" pitchFamily="18" charset="0"/>
              </a:rPr>
              <a:t>STS</a:t>
            </a:r>
          </a:p>
          <a:p>
            <a:pPr lvl="1">
              <a:lnSpc>
                <a:spcPct val="160000"/>
              </a:lnSpc>
            </a:pPr>
            <a:r>
              <a:rPr lang="en-US" sz="2000" b="1" dirty="0" err="1">
                <a:latin typeface="Times New Roman" pitchFamily="18" charset="0"/>
                <a:cs typeface="Times New Roman" pitchFamily="18" charset="0"/>
              </a:rPr>
              <a:t>Postgresql</a:t>
            </a:r>
            <a:endParaRPr lang="en-US" sz="2000" b="1" dirty="0">
              <a:latin typeface="Times New Roman" pitchFamily="18" charset="0"/>
              <a:cs typeface="Times New Roman" pitchFamily="18" charset="0"/>
            </a:endParaRPr>
          </a:p>
          <a:p>
            <a:pPr lvl="1">
              <a:lnSpc>
                <a:spcPct val="160000"/>
              </a:lnSpc>
            </a:pPr>
            <a:r>
              <a:rPr lang="en-US" sz="2000" dirty="0">
                <a:latin typeface="Times New Roman" pitchFamily="18" charset="0"/>
                <a:cs typeface="Times New Roman" pitchFamily="18" charset="0"/>
              </a:rPr>
              <a:t>We have developed this project using the below technology </a:t>
            </a:r>
          </a:p>
        </p:txBody>
      </p:sp>
    </p:spTree>
    <p:extLst>
      <p:ext uri="{BB962C8B-B14F-4D97-AF65-F5344CB8AC3E}">
        <p14:creationId xmlns="" xmlns:p14="http://schemas.microsoft.com/office/powerpoint/2010/main" val="313205362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866</TotalTime>
  <Words>1140</Words>
  <Application>Microsoft Office PowerPoint</Application>
  <PresentationFormat>Custom</PresentationFormat>
  <Paragraphs>176</Paragraphs>
  <Slides>58</Slides>
  <Notes>0</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Facet</vt:lpstr>
      <vt:lpstr>Slide 1</vt:lpstr>
      <vt:lpstr>Problem Description </vt:lpstr>
      <vt:lpstr>Slide 3</vt:lpstr>
      <vt:lpstr>ABSTRACT</vt:lpstr>
      <vt:lpstr>INTRODUCTION</vt:lpstr>
      <vt:lpstr>SPRINT 1- OBJECTIVES</vt:lpstr>
      <vt:lpstr>Slide 7</vt:lpstr>
      <vt:lpstr>TECHNOLOGY USED</vt:lpstr>
      <vt:lpstr>TECHNOLOGIES REQUIRED </vt:lpstr>
      <vt:lpstr>Slide 10</vt:lpstr>
      <vt:lpstr>PROJECT OVERVIEW</vt:lpstr>
      <vt:lpstr>Visual Studio Code</vt:lpstr>
      <vt:lpstr>Front End</vt:lpstr>
      <vt:lpstr>Slide 14</vt:lpstr>
      <vt:lpstr>Slide 15</vt:lpstr>
      <vt:lpstr>GIT REPOSITORY</vt:lpstr>
      <vt:lpstr>Slide 17</vt:lpstr>
      <vt:lpstr>POSTGRESQL</vt:lpstr>
      <vt:lpstr>DATABASE SCHEMA </vt:lpstr>
      <vt:lpstr>Slide 20</vt:lpstr>
      <vt:lpstr>ENTITIES </vt:lpstr>
      <vt:lpstr>Slide 22</vt:lpstr>
      <vt:lpstr>MICRO SERVICE BASED STRUCTURE</vt:lpstr>
      <vt:lpstr>CRUD ON USERS AND PRODUCTS</vt:lpstr>
      <vt:lpstr>ECOMMERCE TEMPLATE</vt:lpstr>
      <vt:lpstr>Slide 26</vt:lpstr>
      <vt:lpstr>SEARCH FUNCTIONALITY</vt:lpstr>
      <vt:lpstr>BULK IMPLEMENTATION</vt:lpstr>
      <vt:lpstr>CART OPTION</vt:lpstr>
      <vt:lpstr>Slide 30</vt:lpstr>
      <vt:lpstr>STOCKS AND SALES REPORT</vt:lpstr>
      <vt:lpstr>CREATING DATA TRANSFER OBJECTIVES</vt:lpstr>
      <vt:lpstr>CREATING REPOSITORY</vt:lpstr>
      <vt:lpstr>CREATING SERVICE LAYER LOGIC</vt:lpstr>
      <vt:lpstr>CREATING CONTROLLER TO DIRECT REST API</vt:lpstr>
      <vt:lpstr>CREATE DISCOUNT MICROSERVICE</vt:lpstr>
      <vt:lpstr>Slide 37</vt:lpstr>
      <vt:lpstr>CLOUD DEPLOYEMENT- INSTALLING POSTGRESQL IN BACKEND INSTANCE </vt:lpstr>
      <vt:lpstr>INSTALLING JDK IN BACKEND INSTANCE</vt:lpstr>
      <vt:lpstr>DEPLOYING SPRING BOOT BACKEND APPLICATION IN BACKEND INSTANCE</vt:lpstr>
      <vt:lpstr>Slide 41</vt:lpstr>
      <vt:lpstr>BACKEND JAR FILE IN S3 BUCKET</vt:lpstr>
      <vt:lpstr>AMI CREATED FROM BACKEND INSTANCE TO USE IN AUTOSCALING</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Verma</dc:creator>
  <cp:lastModifiedBy>Harsha</cp:lastModifiedBy>
  <cp:revision>63</cp:revision>
  <dcterms:created xsi:type="dcterms:W3CDTF">2022-07-16T08:43:44Z</dcterms:created>
  <dcterms:modified xsi:type="dcterms:W3CDTF">2022-08-05T11:37:16Z</dcterms:modified>
</cp:coreProperties>
</file>